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76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9" r:id="rId3"/>
    <p:sldId id="301" r:id="rId4"/>
    <p:sldId id="300" r:id="rId5"/>
    <p:sldId id="299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</p:sldIdLst>
  <p:sldSz cx="9144000" cy="6858000" type="screen4x3"/>
  <p:notesSz cx="6735763" cy="9866313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1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16932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6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BB19F1C-BC7C-4818-B800-02F890C9A752}" type="datetimeFigureOut">
              <a:rPr lang="fa-IR" smtClean="0"/>
              <a:pPr/>
              <a:t>1436/05/13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16932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6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3762910-2396-4A6D-B52D-A14A9147C853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84860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1635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34E3B3-8824-4842-869A-5A18C4E2D8B1}" type="datetimeFigureOut">
              <a:rPr lang="fa-IR" smtClean="0"/>
              <a:pPr/>
              <a:t>1436/05/13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1635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D100042-4CD9-4BD0-B13B-DA1D2F45C6C1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0893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a-IR" smtClean="0"/>
              <a:t>رحمان معرفت، گروه علم اطلاعات و دانش شناسی دانشگاه سمنان، دیماه 93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100042-4CD9-4BD0-B13B-DA1D2F45C6C1}" type="slidenum">
              <a:rPr lang="fa-IR" smtClean="0"/>
              <a:pPr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5791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100042-4CD9-4BD0-B13B-DA1D2F45C6C1}" type="slidenum">
              <a:rPr lang="fa-IR" smtClean="0"/>
              <a:pPr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82605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a-IR" smtClean="0"/>
              <a:t>رحمان معرفت، گروه علم اطلاعات و دانش شناسی دانشگاه سمنان، دیماه 93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D100042-4CD9-4BD0-B13B-DA1D2F45C6C1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12642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26EE96-3AC3-4321-B479-452E9CE2D0E3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EED0-0753-4A8A-B04E-E62F3F79B00B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C268C-752E-4C98-A232-F357EFBEFCB0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EB6DB9-B1F7-4DAF-9628-B30E260751BB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8F35C9B-5642-40E5-A92F-A2D49F33B3C3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D3C33-7626-4995-B480-446A0CDC9855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2293A-8FAB-46C7-8A29-D0275B3892B8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FFC753F-D3DC-49A2-85DD-C793EDB2258D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0748-83D5-4B12-9553-9A9485842B1B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451A223-CDDF-4CEF-AB95-AFC45BDA3E76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A2DA41-B9A9-4975-A51D-827E6EEA5DF3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DB1D007-36CA-4153-86BA-2CC86A97ECB1}" type="datetime8">
              <a:rPr lang="fa-IR" smtClean="0"/>
              <a:pPr/>
              <a:t>15/مارس/3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5A4EF0-4F07-4BFA-949A-86D0381125F6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bolfazl\Pictures\323536_t0bCK3P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1142984"/>
            <a:ext cx="5786478" cy="435771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6172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44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6. سکه شناسی</a:t>
            </a:r>
          </a:p>
          <a:p>
            <a:pPr marL="0" indent="0" algn="just">
              <a:buNone/>
            </a:pPr>
            <a:endParaRPr lang="fa-IR" sz="44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 algn="just">
              <a:buNone/>
            </a:pP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سکه، نام خود را از کلمه نوموس (</a:t>
            </a:r>
            <a:r>
              <a:rPr lang="en-US" sz="3200" dirty="0" err="1" smtClean="0">
                <a:latin typeface="IRNazanin" panose="02000506000000020002" pitchFamily="2" charset="-78"/>
                <a:cs typeface="IRNazanin" panose="02000506000000020002" pitchFamily="2" charset="-78"/>
              </a:rPr>
              <a:t>nomos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) به معنای قانون گرفته است</a:t>
            </a:r>
          </a:p>
          <a:p>
            <a:pPr marL="0" indent="0" algn="just">
              <a:buNone/>
            </a:pP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 algn="just">
              <a:buNone/>
            </a:pP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سکه شناسی، یکی از </a:t>
            </a: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منابع شناخت تاریخ 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به شمار می رود و گاهی </a:t>
            </a: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تنها منبع و ماخذی 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است که </a:t>
            </a:r>
            <a:r>
              <a:rPr lang="fa-IR" sz="3200" u="sng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وجود یک پادشاه 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یا </a:t>
            </a:r>
            <a:r>
              <a:rPr lang="fa-IR" sz="3200" u="sng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یک شهر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را برای ما آشکار می کند.</a:t>
            </a:r>
          </a:p>
          <a:p>
            <a:pPr marL="0" indent="0" algn="just">
              <a:buNone/>
            </a:pPr>
            <a:endParaRPr lang="en-US" sz="3200" dirty="0"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1872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407152"/>
          </a:xfrm>
        </p:spPr>
        <p:txBody>
          <a:bodyPr/>
          <a:lstStyle/>
          <a:p>
            <a:pPr marL="0" indent="0" algn="just">
              <a:buNone/>
            </a:pPr>
            <a:r>
              <a:rPr lang="fa-IR" sz="3600" dirty="0">
                <a:latin typeface="IRNazanin" panose="02000506000000020002" pitchFamily="2" charset="-78"/>
                <a:cs typeface="IRNazanin" panose="02000506000000020002" pitchFamily="2" charset="-78"/>
              </a:rPr>
              <a:t>با </a:t>
            </a:r>
            <a:r>
              <a:rPr lang="fa-IR" sz="3600" dirty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مطالعه سکه شناسی</a:t>
            </a:r>
            <a:r>
              <a:rPr lang="fa-IR" sz="3600" dirty="0">
                <a:latin typeface="IRNazanin" panose="02000506000000020002" pitchFamily="2" charset="-78"/>
                <a:cs typeface="IRNazanin" panose="02000506000000020002" pitchFamily="2" charset="-78"/>
              </a:rPr>
              <a:t>: </a:t>
            </a:r>
            <a:endParaRPr lang="fa-IR" sz="36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 algn="just">
              <a:buNone/>
            </a:pPr>
            <a:endParaRPr lang="fa-IR" sz="3600" dirty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600" dirty="0">
                <a:latin typeface="IRNazanin" panose="02000506000000020002" pitchFamily="2" charset="-78"/>
                <a:cs typeface="IRNazanin" panose="02000506000000020002" pitchFamily="2" charset="-78"/>
              </a:rPr>
              <a:t>ساختار قضایی و اجتماعی </a:t>
            </a: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جوامع</a:t>
            </a:r>
          </a:p>
          <a:p>
            <a:pPr algn="just"/>
            <a:endParaRPr lang="fa-IR" sz="36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تصویر شناسی سکه ها = شناخت انگیزه اعمال سیاسی امپراطوران و شناخت روان آنان</a:t>
            </a:r>
            <a:endParaRPr lang="fa-IR" sz="3600" dirty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0946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74638"/>
            <a:ext cx="7543800" cy="6278562"/>
          </a:xfrm>
        </p:spPr>
        <p:txBody>
          <a:bodyPr/>
          <a:lstStyle/>
          <a:p>
            <a:pPr marL="0" indent="0">
              <a:buNone/>
            </a:pPr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7. مهر شناسی  </a:t>
            </a:r>
            <a:r>
              <a:rPr lang="en-US" sz="3600" dirty="0" err="1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Sigellography</a:t>
            </a:r>
            <a:endParaRPr lang="fa-IR" sz="36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endParaRPr lang="en-US" sz="36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2800" dirty="0">
                <a:latin typeface="IRNazanin" panose="02000506000000020002" pitchFamily="2" charset="-78"/>
                <a:cs typeface="IRNazanin" panose="02000506000000020002" pitchFamily="2" charset="-78"/>
              </a:rPr>
              <a:t>مهر، نشانه ای که تصاویر و یا حروف حک شده بر سطح مواد سخت مانند سنگ یا فلز، بر اشیای نرم مثل موم بر جای می گذارند</a:t>
            </a:r>
            <a:r>
              <a:rPr lang="fa-IR" sz="2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.</a:t>
            </a:r>
          </a:p>
          <a:p>
            <a:r>
              <a:rPr lang="fa-IR" sz="2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مهر، از طلا، نقره، سرب، عاج و امثال آن ساخته می شود.</a:t>
            </a:r>
            <a:endParaRPr lang="fa-IR" sz="2800" dirty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2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رسم </a:t>
            </a:r>
            <a:r>
              <a:rPr lang="fa-IR" sz="2800" dirty="0">
                <a:latin typeface="IRNazanin" panose="02000506000000020002" pitchFamily="2" charset="-78"/>
                <a:cs typeface="IRNazanin" panose="02000506000000020002" pitchFamily="2" charset="-78"/>
              </a:rPr>
              <a:t>مهر کردن احکام، برای تضمین قول یا گفتار بوده </a:t>
            </a:r>
            <a:r>
              <a:rPr lang="fa-IR" sz="2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است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1746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/>
          </a:bodyPr>
          <a:lstStyle/>
          <a:p>
            <a:r>
              <a:rPr lang="fa-IR" sz="3200" dirty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مهر کردن به سه منظور</a:t>
            </a:r>
            <a:r>
              <a:rPr lang="fa-IR" sz="3200" dirty="0">
                <a:latin typeface="IRNazanin" panose="02000506000000020002" pitchFamily="2" charset="-78"/>
                <a:cs typeface="IRNazanin" panose="02000506000000020002" pitchFamily="2" charset="-78"/>
              </a:rPr>
              <a:t>: </a:t>
            </a: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اطمینان </a:t>
            </a:r>
            <a:r>
              <a:rPr lang="fa-IR" sz="3200" dirty="0">
                <a:latin typeface="IRNazanin" panose="02000506000000020002" pitchFamily="2" charset="-78"/>
                <a:cs typeface="IRNazanin" panose="02000506000000020002" pitchFamily="2" charset="-78"/>
              </a:rPr>
              <a:t>از سر به مهری و دست نخوردگی محتوای یک محفظه یا یک نوشته، </a:t>
            </a: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تایید </a:t>
            </a:r>
            <a:r>
              <a:rPr lang="fa-IR" sz="3200" dirty="0">
                <a:latin typeface="IRNazanin" panose="02000506000000020002" pitchFamily="2" charset="-78"/>
                <a:cs typeface="IRNazanin" panose="02000506000000020002" pitchFamily="2" charset="-78"/>
              </a:rPr>
              <a:t>مالیکت، </a:t>
            </a: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جنبه </a:t>
            </a:r>
            <a:r>
              <a:rPr lang="fa-IR" sz="3200" dirty="0">
                <a:latin typeface="IRNazanin" panose="02000506000000020002" pitchFamily="2" charset="-78"/>
                <a:cs typeface="IRNazanin" panose="02000506000000020002" pitchFamily="2" charset="-78"/>
              </a:rPr>
              <a:t>قانونی و رسمی دادن به یک سند</a:t>
            </a:r>
          </a:p>
          <a:p>
            <a:endParaRPr lang="fa-IR" sz="32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مهر </a:t>
            </a:r>
            <a:r>
              <a:rPr lang="fa-IR" sz="3200" dirty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شناسی، </a:t>
            </a:r>
            <a:r>
              <a:rPr lang="fa-IR" sz="3200" dirty="0">
                <a:latin typeface="IRNazanin" panose="02000506000000020002" pitchFamily="2" charset="-78"/>
                <a:cs typeface="IRNazanin" panose="02000506000000020002" pitchFamily="2" charset="-78"/>
              </a:rPr>
              <a:t>مطالعه مهر هایی که بر پای احکام زده می شد</a:t>
            </a:r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901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3200" dirty="0" smtClean="0">
                <a:solidFill>
                  <a:srgbClr val="FF0000"/>
                </a:solidFill>
                <a:cs typeface="B Mitra" panose="00000400000000000000" pitchFamily="2" charset="-78"/>
              </a:rPr>
              <a:t>8. نسب شناسی</a:t>
            </a:r>
            <a:endParaRPr lang="en-US" sz="3200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r>
              <a:rPr lang="fa-IR" sz="3200" dirty="0" smtClean="0">
                <a:cs typeface="B Mitra" panose="00000400000000000000" pitchFamily="2" charset="-78"/>
              </a:rPr>
              <a:t>مطالعه رابطه خویشاوندی افراد بشر و توالی و تناوب نسلهاست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شجره خانوادگی، قبیلگی، همچنین شجره علمی دانشمندان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بیان سلسله راویان و محدثان در علوم دینی به علم رجال ختم می شود</a:t>
            </a:r>
            <a:endParaRPr lang="en-US" sz="3200" dirty="0" smtClean="0">
              <a:cs typeface="B Mitra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860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467600" cy="715962"/>
          </a:xfrm>
        </p:spPr>
        <p:txBody>
          <a:bodyPr>
            <a:normAutofit/>
          </a:bodyPr>
          <a:lstStyle/>
          <a:p>
            <a:pPr algn="just"/>
            <a:r>
              <a:rPr lang="fa-IR" sz="3600" dirty="0" smtClean="0">
                <a:solidFill>
                  <a:srgbClr val="FF0000"/>
                </a:solidFill>
                <a:cs typeface="B Mitra" panose="00000400000000000000" pitchFamily="2" charset="-78"/>
              </a:rPr>
              <a:t>9. نشانه شناسی  </a:t>
            </a:r>
            <a:r>
              <a:rPr lang="en-US" sz="3600" dirty="0" smtClean="0">
                <a:solidFill>
                  <a:srgbClr val="FF0000"/>
                </a:solidFill>
                <a:cs typeface="B Mitra" panose="00000400000000000000" pitchFamily="2" charset="-78"/>
              </a:rPr>
              <a:t>HERALDIQUE</a:t>
            </a:r>
            <a:endParaRPr lang="en-US" sz="3600" dirty="0">
              <a:solidFill>
                <a:srgbClr val="FF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81416" cy="4873752"/>
          </a:xfrm>
        </p:spPr>
        <p:txBody>
          <a:bodyPr>
            <a:normAutofit/>
          </a:bodyPr>
          <a:lstStyle/>
          <a:p>
            <a:r>
              <a:rPr lang="fa-IR" sz="3200" dirty="0" smtClean="0">
                <a:cs typeface="B Mitra" panose="00000400000000000000" pitchFamily="2" charset="-78"/>
              </a:rPr>
              <a:t>آگاهی به نمادهای موروثی و خانوادگی</a:t>
            </a:r>
          </a:p>
          <a:p>
            <a:endParaRPr lang="fa-IR" sz="3200" dirty="0" smtClean="0">
              <a:cs typeface="B Mitra" panose="00000400000000000000" pitchFamily="2" charset="-78"/>
            </a:endParaRPr>
          </a:p>
          <a:p>
            <a:r>
              <a:rPr lang="fa-IR" sz="3200" dirty="0" smtClean="0">
                <a:cs typeface="B Mitra" panose="00000400000000000000" pitchFamily="2" charset="-78"/>
              </a:rPr>
              <a:t>علمی را گویند که به نقد و نظر درباره علایم و نشانهای خانوادگی و روستاها و شهرها می پردازد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به کمک نشان خانوادگی،  می توان صاحب یک ظرف، درشکه، شمشیر، انگشتری و ... را شناخت</a:t>
            </a:r>
          </a:p>
          <a:p>
            <a:r>
              <a:rPr lang="fa-IR" sz="3200" dirty="0" smtClean="0">
                <a:cs typeface="B Mitra" panose="00000400000000000000" pitchFamily="2" charset="-78"/>
              </a:rPr>
              <a:t>به کمک این علم می توان، به تصویری بی هویت، نام و نشان بخشید</a:t>
            </a:r>
            <a:endParaRPr lang="en-US" sz="3200" dirty="0">
              <a:cs typeface="B Mitra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7922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pPr algn="just"/>
            <a:r>
              <a:rPr lang="fa-IR" sz="3600" dirty="0" smtClean="0">
                <a:solidFill>
                  <a:srgbClr val="FF0000"/>
                </a:solidFill>
                <a:cs typeface="B Mitra" panose="00000400000000000000" pitchFamily="2" charset="-78"/>
              </a:rPr>
              <a:t>10. علم شناخت شواهد و مدارک کتبی (فیلولوژی)</a:t>
            </a:r>
            <a:endParaRPr lang="en-US" sz="3600" dirty="0">
              <a:solidFill>
                <a:srgbClr val="FF0000"/>
              </a:solidFill>
              <a:cs typeface="B Mitr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600" dirty="0" err="1" smtClean="0">
                <a:cs typeface="B Mitra" panose="00000400000000000000" pitchFamily="2" charset="-78"/>
              </a:rPr>
              <a:t>Philogogy</a:t>
            </a:r>
            <a:endParaRPr lang="en-US" sz="3600" dirty="0" smtClean="0">
              <a:cs typeface="B Mitra" panose="00000400000000000000" pitchFamily="2" charset="-78"/>
            </a:endParaRPr>
          </a:p>
          <a:p>
            <a:pPr algn="just"/>
            <a:r>
              <a:rPr lang="fa-IR" sz="3600" dirty="0" smtClean="0">
                <a:cs typeface="B Mitra" panose="00000400000000000000" pitchFamily="2" charset="-78"/>
              </a:rPr>
              <a:t>دانش سند و بررسی شواهد و اسناد کتبی</a:t>
            </a:r>
          </a:p>
          <a:p>
            <a:pPr algn="just"/>
            <a:endParaRPr lang="fa-IR" sz="3600" dirty="0" smtClean="0">
              <a:cs typeface="B Mitra" panose="00000400000000000000" pitchFamily="2" charset="-78"/>
            </a:endParaRPr>
          </a:p>
          <a:p>
            <a:pPr algn="just"/>
            <a:r>
              <a:rPr lang="fa-IR" sz="3600" dirty="0" smtClean="0">
                <a:cs typeface="B Mitra" panose="00000400000000000000" pitchFamily="2" charset="-78"/>
              </a:rPr>
              <a:t>متون کتیبه ها، متونی که بر پاپیروس نوشته شده اند، نسخ خطی،  و مدارک موجود در مراکز اسناد  و دیپلمها (احکامی که ازطرف پادشاهان، حکام بزرگ و کاهنان صادر می شد و مهر داشت)</a:t>
            </a:r>
            <a:endParaRPr lang="en-US" sz="3600" dirty="0">
              <a:cs typeface="B Mitra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2749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a-IR" sz="4400" dirty="0" smtClean="0">
                <a:solidFill>
                  <a:srgbClr val="FF0000"/>
                </a:solidFill>
                <a:cs typeface="B Mitra" panose="00000400000000000000" pitchFamily="2" charset="-78"/>
              </a:rPr>
              <a:t>11. کتیبه شناسی</a:t>
            </a:r>
          </a:p>
          <a:p>
            <a:pPr marL="0" indent="0">
              <a:buNone/>
            </a:pPr>
            <a:endParaRPr lang="fa-IR" sz="4400" dirty="0" smtClean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marL="0" indent="0" algn="just">
              <a:buNone/>
            </a:pP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کتیبه ها موجود در کاوشهای باستانی</a:t>
            </a:r>
          </a:p>
          <a:p>
            <a:pPr marL="0" indent="0" algn="just">
              <a:buNone/>
            </a:pPr>
            <a:endParaRPr lang="fa-IR" sz="3600" dirty="0" smtClean="0">
              <a:solidFill>
                <a:schemeClr val="tx1">
                  <a:lumMod val="95000"/>
                  <a:lumOff val="5000"/>
                </a:schemeClr>
              </a:solidFill>
              <a:cs typeface="B Mitra" panose="00000400000000000000" pitchFamily="2" charset="-78"/>
            </a:endParaRPr>
          </a:p>
          <a:p>
            <a:pPr marL="0" indent="0" algn="just">
              <a:buNone/>
            </a:pP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نوشته های بر روی سنگ های قبر</a:t>
            </a:r>
          </a:p>
          <a:p>
            <a:pPr marL="0" indent="0" algn="just">
              <a:buNone/>
            </a:pPr>
            <a:endParaRPr lang="fa-IR" sz="3600" dirty="0" smtClean="0">
              <a:solidFill>
                <a:schemeClr val="tx1">
                  <a:lumMod val="95000"/>
                  <a:lumOff val="5000"/>
                </a:schemeClr>
              </a:solidFill>
              <a:cs typeface="B Mitra" panose="00000400000000000000" pitchFamily="2" charset="-78"/>
            </a:endParaRPr>
          </a:p>
          <a:p>
            <a:pPr marL="0" indent="0" algn="just">
              <a:buNone/>
            </a:pP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منابع ارزشمند در مطالعات تاریخی</a:t>
            </a:r>
          </a:p>
          <a:p>
            <a:pPr marL="0" indent="0" algn="just">
              <a:buNone/>
            </a:pPr>
            <a:endParaRPr lang="fa-IR" sz="3600" dirty="0" smtClean="0">
              <a:solidFill>
                <a:schemeClr val="tx1">
                  <a:lumMod val="95000"/>
                  <a:lumOff val="5000"/>
                </a:schemeClr>
              </a:solidFill>
              <a:cs typeface="B Mitra" panose="00000400000000000000" pitchFamily="2" charset="-78"/>
            </a:endParaRPr>
          </a:p>
          <a:p>
            <a:pPr marL="0" indent="0" algn="just">
              <a:buNone/>
            </a:pPr>
            <a:r>
              <a:rPr lang="fa-IR" sz="36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B Mitra" panose="00000400000000000000" pitchFamily="2" charset="-78"/>
              </a:rPr>
              <a:t>امکان مطالعه آثار قدیمی بویژه قوانین ملل باستان را فراهم می کند</a:t>
            </a: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cs typeface="B Mitra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47930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5635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3600" dirty="0" smtClean="0">
                <a:solidFill>
                  <a:srgbClr val="FF0000"/>
                </a:solidFill>
                <a:cs typeface="B Mitra" panose="00000400000000000000" pitchFamily="2" charset="-78"/>
              </a:rPr>
              <a:t>12. پاپیروس شناسی</a:t>
            </a:r>
          </a:p>
          <a:p>
            <a:endParaRPr lang="fa-IR" sz="3600" dirty="0" smtClean="0">
              <a:cs typeface="B Mitra" panose="00000400000000000000" pitchFamily="2" charset="-78"/>
            </a:endParaRPr>
          </a:p>
          <a:p>
            <a:r>
              <a:rPr lang="fa-IR" sz="3600" dirty="0" smtClean="0">
                <a:cs typeface="B Mitra" panose="00000400000000000000" pitchFamily="2" charset="-78"/>
              </a:rPr>
              <a:t>برخی، فرق بین کتیبه شناسی و پاپیروس شناسی را همان سختی مصالح گفته اند که البته خالی از مناقشه نیست.</a:t>
            </a:r>
            <a:endParaRPr lang="en-US" sz="3600" dirty="0">
              <a:cs typeface="B Mitra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659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74638"/>
            <a:ext cx="7467600" cy="61993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3600" dirty="0" smtClean="0">
                <a:solidFill>
                  <a:srgbClr val="FF0000"/>
                </a:solidFill>
                <a:cs typeface="B Mitra" panose="00000400000000000000" pitchFamily="2" charset="-78"/>
              </a:rPr>
              <a:t>13. رمز شناسی   </a:t>
            </a:r>
            <a:r>
              <a:rPr lang="en-US" sz="3600" dirty="0" smtClean="0">
                <a:solidFill>
                  <a:srgbClr val="FF0000"/>
                </a:solidFill>
                <a:cs typeface="B Mitra" panose="00000400000000000000" pitchFamily="2" charset="-78"/>
              </a:rPr>
              <a:t>Cryptography</a:t>
            </a:r>
          </a:p>
          <a:p>
            <a:pPr marL="0" indent="0">
              <a:buNone/>
            </a:pPr>
            <a:endParaRPr lang="en-US" sz="3600" dirty="0">
              <a:solidFill>
                <a:srgbClr val="FF0000"/>
              </a:solidFill>
              <a:cs typeface="B Mitra" panose="00000400000000000000" pitchFamily="2" charset="-78"/>
            </a:endParaRPr>
          </a:p>
          <a:p>
            <a:pPr marL="0" indent="0">
              <a:buNone/>
            </a:pPr>
            <a:r>
              <a:rPr lang="fa-IR" sz="3600" dirty="0" smtClean="0">
                <a:cs typeface="B Mitra" panose="00000400000000000000" pitchFamily="2" charset="-78"/>
              </a:rPr>
              <a:t>رمز: حرفی، عددی، کلمه ای (ترکیبی)</a:t>
            </a:r>
          </a:p>
          <a:p>
            <a:pPr marL="0" indent="0">
              <a:buNone/>
            </a:pPr>
            <a:r>
              <a:rPr lang="fa-IR" sz="3600" dirty="0" smtClean="0">
                <a:cs typeface="B Mitra" panose="00000400000000000000" pitchFamily="2" charset="-78"/>
              </a:rPr>
              <a:t>رمز </a:t>
            </a:r>
            <a:r>
              <a:rPr lang="fa-IR" sz="3600" dirty="0">
                <a:cs typeface="B Mitra" panose="00000400000000000000" pitchFamily="2" charset="-78"/>
              </a:rPr>
              <a:t>کلمه ای </a:t>
            </a:r>
            <a:r>
              <a:rPr lang="fa-IR" sz="3600" dirty="0" smtClean="0">
                <a:cs typeface="B Mitra" panose="00000400000000000000" pitchFamily="2" charset="-78"/>
              </a:rPr>
              <a:t>، بیشتر در بین بازرگانان رواج دارد</a:t>
            </a:r>
          </a:p>
          <a:p>
            <a:endParaRPr lang="en-US" sz="3600" dirty="0">
              <a:solidFill>
                <a:srgbClr val="FF0000"/>
              </a:solidFill>
              <a:cs typeface="B Mitra" panose="000004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19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763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571195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a-IR" sz="3600" dirty="0" smtClean="0"/>
          </a:p>
          <a:p>
            <a:pPr algn="ctr">
              <a:buNone/>
            </a:pPr>
            <a:r>
              <a:rPr lang="fa-IR" sz="3600" b="1" dirty="0" smtClean="0">
                <a:latin typeface="Mistral" panose="03090702030407020403" pitchFamily="66" charset="0"/>
                <a:cs typeface="Nazanin" pitchFamily="2" charset="-78"/>
              </a:rPr>
              <a:t>مقدمات آرشیو</a:t>
            </a:r>
          </a:p>
          <a:p>
            <a:pPr algn="ctr">
              <a:buNone/>
            </a:pPr>
            <a:r>
              <a:rPr lang="fa-IR" sz="3600" b="1" dirty="0" smtClean="0">
                <a:latin typeface="Mistral" panose="03090702030407020403" pitchFamily="66" charset="0"/>
                <a:cs typeface="Nazanin" pitchFamily="2" charset="-78"/>
              </a:rPr>
              <a:t>کتاب </a:t>
            </a:r>
            <a:r>
              <a:rPr lang="fa-IR" sz="3600" b="1" dirty="0" smtClean="0">
                <a:latin typeface="Mistral" panose="03090702030407020403" pitchFamily="66" charset="0"/>
                <a:cs typeface="Nazanin" pitchFamily="2" charset="-78"/>
              </a:rPr>
              <a:t>مقدمه ای بر شناخت اسناد آرشیوی</a:t>
            </a:r>
          </a:p>
          <a:p>
            <a:pPr algn="ctr">
              <a:buNone/>
            </a:pPr>
            <a:r>
              <a:rPr lang="fa-IR" sz="3600" b="1" dirty="0" smtClean="0">
                <a:latin typeface="Mistral" panose="03090702030407020403" pitchFamily="66" charset="0"/>
                <a:cs typeface="Nazanin" pitchFamily="2" charset="-78"/>
              </a:rPr>
              <a:t> </a:t>
            </a:r>
            <a:r>
              <a:rPr lang="fa-IR" sz="3600" b="1" dirty="0">
                <a:latin typeface="Mistral" panose="03090702030407020403" pitchFamily="66" charset="0"/>
                <a:cs typeface="Nazanin" pitchFamily="2" charset="-78"/>
              </a:rPr>
              <a:t>فصل دوم </a:t>
            </a:r>
            <a:endParaRPr lang="fa-IR" sz="3600" b="1" dirty="0" smtClean="0">
              <a:latin typeface="Mistral" panose="03090702030407020403" pitchFamily="66" charset="0"/>
              <a:cs typeface="Nazanin" pitchFamily="2" charset="-78"/>
            </a:endParaRPr>
          </a:p>
          <a:p>
            <a:pPr algn="ctr">
              <a:buNone/>
            </a:pPr>
            <a:r>
              <a:rPr lang="fa-IR" sz="3600" b="1" dirty="0" smtClean="0">
                <a:latin typeface="Mistral" panose="03090702030407020403" pitchFamily="66" charset="0"/>
                <a:cs typeface="Nazanin" pitchFamily="2" charset="-78"/>
              </a:rPr>
              <a:t>رحمان معرفت</a:t>
            </a:r>
          </a:p>
          <a:p>
            <a:pPr algn="ctr">
              <a:buNone/>
            </a:pPr>
            <a:endParaRPr lang="fa-IR" sz="3600" b="1" dirty="0" smtClean="0">
              <a:latin typeface="Mistral" panose="03090702030407020403" pitchFamily="66" charset="0"/>
              <a:cs typeface="Nazanin" pitchFamily="2" charset="-78"/>
            </a:endParaRPr>
          </a:p>
          <a:p>
            <a:pPr algn="ctr">
              <a:buNone/>
            </a:pPr>
            <a:r>
              <a:rPr lang="fa-IR" sz="3600" b="1" dirty="0" smtClean="0">
                <a:latin typeface="Mistral" panose="03090702030407020403" pitchFamily="66" charset="0"/>
                <a:cs typeface="Nazanin" pitchFamily="2" charset="-78"/>
              </a:rPr>
              <a:t>دیماه 93</a:t>
            </a:r>
          </a:p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74638"/>
            <a:ext cx="7467600" cy="6199314"/>
          </a:xfrm>
        </p:spPr>
        <p:txBody>
          <a:bodyPr>
            <a:normAutofit/>
          </a:bodyPr>
          <a:lstStyle/>
          <a:p>
            <a:pPr algn="just"/>
            <a:r>
              <a:rPr lang="fa-IR" sz="3600" dirty="0">
                <a:latin typeface="IRNazanin" panose="02000506000000020002" pitchFamily="2" charset="-78"/>
                <a:cs typeface="IRNazanin" panose="02000506000000020002" pitchFamily="2" charset="-78"/>
              </a:rPr>
              <a:t>ضرورت آشنایی آرشیویست ها با علومی که در پژوهش های تاریخی نقش </a:t>
            </a: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دارند</a:t>
            </a:r>
          </a:p>
          <a:p>
            <a:pPr algn="just"/>
            <a:endParaRPr lang="fa-IR" sz="3600" dirty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مثال: مجموعه به یادگار مانده از یک شخصیت سیاسی، مذهبی </a:t>
            </a:r>
          </a:p>
          <a:p>
            <a:pPr algn="just"/>
            <a:endParaRPr lang="fa-IR" sz="36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(علاوه بر اسناد مکتوب ، ممکن است این مجموعه شامل مهر، نشان، عکس، فیلم، نوار، سکه و دیگر موارد مشابه باشد)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0010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علومی که در پژوهش های تاریخی نقش دارند</a:t>
            </a:r>
          </a:p>
          <a:p>
            <a:pPr marL="0" indent="0">
              <a:buNone/>
            </a:pPr>
            <a:endParaRPr lang="en-US" sz="36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1. علم مطالعه فرامین و اسناد یا  دیپلماتیک</a:t>
            </a:r>
          </a:p>
          <a:p>
            <a:endParaRPr lang="fa-IR" sz="36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شکل گیری تدریجی دبیرخانه، دفاتر ثبت و محاکم و دفاتر تجاری</a:t>
            </a:r>
          </a:p>
          <a:p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گنجینه تمام نشدنی اطلاعات و اخبار آرشیوی</a:t>
            </a:r>
          </a:p>
          <a:p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فرمان</a:t>
            </a: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ها را، </a:t>
            </a:r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دیپلم</a:t>
            </a: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هم نام نهاده اند (اومانیست ها و محققان عهد رنسانس)= </a:t>
            </a:r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علم دیپلماتیک</a:t>
            </a:r>
            <a:endParaRPr lang="en-US" sz="3600" dirty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1676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74638"/>
            <a:ext cx="7824216" cy="65071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2. پالئوگرافی   </a:t>
            </a:r>
            <a:r>
              <a:rPr lang="en-US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Paleography</a:t>
            </a: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       </a:t>
            </a:r>
          </a:p>
          <a:p>
            <a:pPr marL="0" indent="0" algn="just">
              <a:buNone/>
            </a:pP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شیوه های قدیم خط نویسی</a:t>
            </a:r>
          </a:p>
          <a:p>
            <a:pPr algn="just"/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علم خط نبشته های قدیمی</a:t>
            </a:r>
          </a:p>
          <a:p>
            <a:pPr algn="just"/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گستره دامنه= پالئوگرافی یونانی، مکزیکی، موسیقایی</a:t>
            </a:r>
          </a:p>
          <a:p>
            <a:pPr algn="just"/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تاریخ استفاده از آن </a:t>
            </a:r>
            <a:r>
              <a:rPr lang="fa-IR" sz="3200" dirty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(قرن 18</a:t>
            </a: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)</a:t>
            </a:r>
          </a:p>
          <a:p>
            <a:pPr algn="just"/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قدمت پالئوگرافی به شش هزار سال پیش</a:t>
            </a:r>
          </a:p>
          <a:p>
            <a:pPr algn="just"/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endParaRPr lang="fa-IR" sz="3200" dirty="0"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5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>
            <a:normAutofit/>
          </a:bodyPr>
          <a:lstStyle/>
          <a:p>
            <a:pPr algn="just"/>
            <a:r>
              <a:rPr lang="fa-IR" sz="2800" dirty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در عصر حاضر، پالئوگرافی </a:t>
            </a:r>
            <a:r>
              <a:rPr lang="fa-IR" sz="2800" dirty="0">
                <a:latin typeface="IRNazanin" panose="02000506000000020002" pitchFamily="2" charset="-78"/>
                <a:cs typeface="IRNazanin" panose="02000506000000020002" pitchFamily="2" charset="-78"/>
              </a:rPr>
              <a:t>به بررسی کتاب های خطی و اسناد جمع آوری شده از کتابخانه های بزرگ و مخازن اسناد می </a:t>
            </a:r>
            <a:r>
              <a:rPr lang="fa-IR" sz="2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پردازد</a:t>
            </a:r>
            <a:endParaRPr lang="en-US" sz="28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endParaRPr lang="en-US" sz="2800" dirty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40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کودیکولوژی  </a:t>
            </a:r>
            <a:r>
              <a:rPr lang="en-US" sz="40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Codicology</a:t>
            </a:r>
            <a:endParaRPr lang="fa-IR" sz="40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endParaRPr lang="fa-IR" sz="40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یکی از شق های پالئوگرافی</a:t>
            </a:r>
          </a:p>
          <a:p>
            <a:pPr algn="just"/>
            <a:endParaRPr lang="en-US" sz="36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algn="just"/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تاریخچه نسخ خطی و نحوه استفاده از آن، فهرست بندی نسخ خطی، محل نسخ خطی و ...</a:t>
            </a:r>
            <a:endParaRPr lang="en-US" sz="3600" dirty="0"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4067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3. علم مطالعه و بررسی اسامی خاص</a:t>
            </a:r>
          </a:p>
          <a:p>
            <a:pPr marL="0" indent="0">
              <a:buNone/>
            </a:pP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اونوماستیک (</a:t>
            </a:r>
            <a:r>
              <a:rPr lang="en-US" sz="3200" dirty="0" err="1" smtClean="0">
                <a:latin typeface="IRNazanin" panose="02000506000000020002" pitchFamily="2" charset="-78"/>
                <a:cs typeface="IRNazanin" panose="02000506000000020002" pitchFamily="2" charset="-78"/>
              </a:rPr>
              <a:t>Onomastique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)</a:t>
            </a:r>
          </a:p>
          <a:p>
            <a:pPr marL="0" indent="0">
              <a:buNone/>
            </a:pP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مطالعه و بررسی اسامی خاص</a:t>
            </a:r>
          </a:p>
          <a:p>
            <a:pPr marL="0" indent="0">
              <a:buNone/>
            </a:pP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توپونومی 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(اسامی مکانها)</a:t>
            </a:r>
            <a:r>
              <a:rPr lang="en-US" sz="3200" dirty="0" err="1" smtClean="0">
                <a:latin typeface="IRNazanin" panose="02000506000000020002" pitchFamily="2" charset="-78"/>
                <a:cs typeface="IRNazanin" panose="02000506000000020002" pitchFamily="2" charset="-78"/>
              </a:rPr>
              <a:t>toponomy</a:t>
            </a:r>
            <a:r>
              <a:rPr lang="en-US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= فرانسه، بنیانگذار مطالعات، فرهنگ های موضع نگاری، نقشه برداری (توپوگرافی) از مقوله این مطالعات هستند.</a:t>
            </a:r>
          </a:p>
          <a:p>
            <a:pPr marL="0" indent="0">
              <a:buNone/>
            </a:pP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هیدرونومی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(اسامی رودها)</a:t>
            </a:r>
            <a:r>
              <a:rPr lang="en-US" sz="3200" dirty="0" err="1" smtClean="0">
                <a:latin typeface="IRNazanin" panose="02000506000000020002" pitchFamily="2" charset="-78"/>
                <a:cs typeface="IRNazanin" panose="02000506000000020002" pitchFamily="2" charset="-78"/>
              </a:rPr>
              <a:t>Hydronomy</a:t>
            </a:r>
            <a:r>
              <a:rPr lang="en-US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</a:t>
            </a: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endParaRPr lang="fa-IR" sz="32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r>
              <a:rPr lang="fa-IR" sz="32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آنتروپونومی</a:t>
            </a:r>
            <a:r>
              <a:rPr lang="fa-IR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 (اسامی افراد)</a:t>
            </a:r>
            <a:r>
              <a:rPr lang="en-US" sz="32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Anthroponomy </a:t>
            </a:r>
            <a:endParaRPr lang="en-US" sz="3200" dirty="0"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8479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4. قوم شناسی</a:t>
            </a:r>
          </a:p>
          <a:p>
            <a:pPr marL="0" indent="0">
              <a:buNone/>
            </a:pP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قوم شناسی متکی بر </a:t>
            </a:r>
            <a:r>
              <a:rPr lang="fa-IR" sz="36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تاریخ شفاهی </a:t>
            </a: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است</a:t>
            </a:r>
            <a:endParaRPr lang="en-US" sz="36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قوم شناسی، وجوه خاص گروه بندی های نوع انسان را مشخص می کند</a:t>
            </a:r>
          </a:p>
          <a:p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هدف مشترک تمام شاخه های قوم شناسی، تنظیم نوعیِ تاریخ انسانی است</a:t>
            </a:r>
          </a:p>
          <a:p>
            <a:r>
              <a:rPr lang="fa-IR" sz="3600" dirty="0">
                <a:latin typeface="IRNazanin" panose="02000506000000020002" pitchFamily="2" charset="-78"/>
                <a:cs typeface="IRNazanin" panose="02000506000000020002" pitchFamily="2" charset="-78"/>
              </a:rPr>
              <a:t> </a:t>
            </a:r>
            <a:r>
              <a:rPr lang="fa-IR" sz="36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قوم نگاری و قوم شناسی، مطالعات زبان شناسی اقوام بدون خط </a:t>
            </a:r>
          </a:p>
          <a:p>
            <a:endParaRPr lang="en-US" sz="3600" dirty="0"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5061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a-IR" sz="48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5. باستان شناسی  </a:t>
            </a:r>
            <a:r>
              <a:rPr lang="en-US" sz="48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Archeology</a:t>
            </a:r>
            <a:endParaRPr lang="fa-IR" sz="48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pPr marL="0" indent="0">
              <a:buNone/>
            </a:pPr>
            <a:endParaRPr lang="fa-IR" sz="4800" dirty="0" smtClean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r>
              <a:rPr lang="fa-IR" sz="4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باستان شناسی، متکی بر </a:t>
            </a:r>
            <a:r>
              <a:rPr lang="fa-IR" sz="4800" dirty="0" smtClean="0">
                <a:solidFill>
                  <a:srgbClr val="FF0000"/>
                </a:solidFill>
                <a:latin typeface="IRNazanin" panose="02000506000000020002" pitchFamily="2" charset="-78"/>
                <a:cs typeface="IRNazanin" panose="02000506000000020002" pitchFamily="2" charset="-78"/>
              </a:rPr>
              <a:t>تاریخ بی نوشتار </a:t>
            </a:r>
            <a:r>
              <a:rPr lang="fa-IR" sz="4800" dirty="0" smtClean="0">
                <a:latin typeface="IRNazanin" panose="02000506000000020002" pitchFamily="2" charset="-78"/>
                <a:cs typeface="IRNazanin" panose="02000506000000020002" pitchFamily="2" charset="-78"/>
              </a:rPr>
              <a:t>است</a:t>
            </a:r>
          </a:p>
          <a:p>
            <a:pPr marL="0" indent="0">
              <a:buNone/>
            </a:pPr>
            <a:endParaRPr lang="fa-IR" sz="4800" dirty="0" smtClean="0">
              <a:latin typeface="IRNazanin" panose="02000506000000020002" pitchFamily="2" charset="-78"/>
              <a:cs typeface="IRNazanin" panose="02000506000000020002" pitchFamily="2" charset="-78"/>
            </a:endParaRPr>
          </a:p>
          <a:p>
            <a:endParaRPr lang="en-US" sz="4800" dirty="0">
              <a:solidFill>
                <a:srgbClr val="FF0000"/>
              </a:solidFill>
              <a:latin typeface="IRNazanin" panose="02000506000000020002" pitchFamily="2" charset="-78"/>
              <a:cs typeface="IRNazanin" panose="02000506000000020002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C5A4EF0-4F07-4BFA-949A-86D0381125F6}" type="slidenum">
              <a:rPr lang="fa-IR" smtClean="0"/>
              <a:pPr/>
              <a:t>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2282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3020</TotalTime>
  <Words>816</Words>
  <Application>Microsoft Office PowerPoint</Application>
  <PresentationFormat>On-screen Show (4:3)</PresentationFormat>
  <Paragraphs>128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B Mitra</vt:lpstr>
      <vt:lpstr>Calibri</vt:lpstr>
      <vt:lpstr>Century Schoolbook</vt:lpstr>
      <vt:lpstr>IRNazanin</vt:lpstr>
      <vt:lpstr>Mistral</vt:lpstr>
      <vt:lpstr>Nazanin</vt:lpstr>
      <vt:lpstr>Times New Roman</vt:lpstr>
      <vt:lpstr>Wingdings</vt:lpstr>
      <vt:lpstr>Wingdings 2</vt:lpstr>
      <vt:lpstr>Oriel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9. نشانه شناسی  HERALDIQUE</vt:lpstr>
      <vt:lpstr>10. علم شناخت شواهد و مدارک کتبی (فیلولوژی)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abolfazl</dc:creator>
  <cp:lastModifiedBy>Rahman</cp:lastModifiedBy>
  <cp:revision>622</cp:revision>
  <dcterms:created xsi:type="dcterms:W3CDTF">2013-08-09T09:01:53Z</dcterms:created>
  <dcterms:modified xsi:type="dcterms:W3CDTF">2015-03-03T10:16:28Z</dcterms:modified>
</cp:coreProperties>
</file>