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81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83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282A2B-3671-4B0F-8EE8-AA125CCB4CEF}" type="datetimeFigureOut">
              <a:rPr lang="en-US"/>
              <a:pPr>
                <a:defRPr/>
              </a:pPr>
              <a:t>3/1/2015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2C42A9A-5D56-47DF-B3DC-9BD7117D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036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F8E11-48AA-4033-8A34-8855F9CDC7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5822D-8424-49F0-81EF-D2137BC0A0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5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3F7FC-81E8-4822-B396-64EAC423C3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803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E40B7-82BB-458B-B790-660E422D70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079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EB60E-1E4F-4103-B148-093910BB75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27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693D9-D79B-4D49-8854-DEB1A737D4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368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5B8F4-65D7-4954-8519-E7AB0C9A19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88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ABB49-392C-40DE-8F19-A3C450BDA1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931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3A4D6-DB6A-4241-AF36-6D8B9AB88B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19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A3008-1A0D-4B99-A3F3-6154DE81EC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61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AD6EE-AE4E-4064-A539-3F9B2BD2F5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8942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11/11/1393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رحمان معرفت، گروه علم اطلاعات و دانش شناسی دانشگاه سمنان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F20F8B2-C155-4B50-B246-2199298466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 algn="ctr" rtl="1" eaLnBrk="1" hangingPunct="1">
              <a:buFont typeface="Arial" panose="020B0604020202020204" pitchFamily="34" charset="0"/>
              <a:buNone/>
              <a:defRPr/>
            </a:pPr>
            <a:r>
              <a:rPr lang="fa-IR" sz="44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B Lotus" pitchFamily="2" charset="-78"/>
              </a:rPr>
              <a:t>به‌نام خدا</a:t>
            </a:r>
          </a:p>
          <a:p>
            <a:pPr marL="0" indent="0" algn="ctr" rtl="1" eaLnBrk="1" hangingPunct="1">
              <a:buFont typeface="Arial" panose="020B0604020202020204" pitchFamily="34" charset="0"/>
              <a:buNone/>
              <a:defRPr/>
            </a:pPr>
            <a:endParaRPr lang="fa-IR" altLang="en-US" sz="4400" b="1" dirty="0" smtClean="0">
              <a:solidFill>
                <a:schemeClr val="bg1"/>
              </a:solidFill>
              <a:cs typeface="B Lotus" pitchFamily="2" charset="-78"/>
            </a:endParaRPr>
          </a:p>
          <a:p>
            <a:pPr marL="0" indent="0" algn="ctr" rtl="1" eaLnBrk="1" hangingPunct="1">
              <a:buFont typeface="Arial" panose="020B0604020202020204" pitchFamily="34" charset="0"/>
              <a:buNone/>
              <a:defRPr/>
            </a:pPr>
            <a:r>
              <a:rPr lang="fa-IR" altLang="en-US" sz="4400" b="1" dirty="0" smtClean="0">
                <a:solidFill>
                  <a:schemeClr val="bg1"/>
                </a:solidFill>
                <a:cs typeface="B Lotus" pitchFamily="2" charset="-78"/>
              </a:rPr>
              <a:t>مقدمات آرشیو</a:t>
            </a:r>
            <a:endParaRPr lang="fa-IR" altLang="en-US" sz="4400" dirty="0">
              <a:solidFill>
                <a:srgbClr val="FFFF00"/>
              </a:solidFill>
              <a:cs typeface="B Lotus" pitchFamily="2" charset="-78"/>
            </a:endParaRPr>
          </a:p>
          <a:p>
            <a:pPr marL="0" indent="0" algn="ctr" rtl="1" eaLnBrk="1" hangingPunct="1">
              <a:buFont typeface="Arial" panose="020B0604020202020204" pitchFamily="34" charset="0"/>
              <a:buNone/>
              <a:defRPr/>
            </a:pPr>
            <a:endParaRPr lang="fa-IR" altLang="en-US" sz="4400" dirty="0" smtClean="0">
              <a:solidFill>
                <a:srgbClr val="FFFF00"/>
              </a:solidFill>
              <a:cs typeface="B Lotus" pitchFamily="2" charset="-78"/>
            </a:endParaRPr>
          </a:p>
          <a:p>
            <a:pPr marL="0" indent="0" algn="ctr" rtl="1" eaLnBrk="1" hangingPunct="1">
              <a:buFont typeface="Arial" panose="020B0604020202020204" pitchFamily="34" charset="0"/>
              <a:buNone/>
              <a:defRPr/>
            </a:pPr>
            <a:r>
              <a:rPr lang="fa-IR" altLang="en-US" sz="4400" dirty="0" smtClean="0">
                <a:solidFill>
                  <a:srgbClr val="FFFF00"/>
                </a:solidFill>
                <a:cs typeface="B Lotus" pitchFamily="2" charset="-78"/>
              </a:rPr>
              <a:t>فصل اول کتاب مقدمه ای بر شناخت اسناد آرشیوی</a:t>
            </a:r>
            <a:endParaRPr lang="en-US" altLang="en-US" sz="4400" dirty="0" smtClean="0">
              <a:solidFill>
                <a:srgbClr val="FFFF00"/>
              </a:solidFill>
              <a:cs typeface="B Lotus" pitchFamily="2" charset="-78"/>
            </a:endParaRPr>
          </a:p>
          <a:p>
            <a:pPr marL="0" indent="0" algn="ctr" rtl="1" eaLnBrk="1" hangingPunct="1">
              <a:buFont typeface="Arial" panose="020B0604020202020204" pitchFamily="34" charset="0"/>
              <a:buNone/>
              <a:defRPr/>
            </a:pPr>
            <a:endParaRPr lang="en-US" altLang="en-US" sz="4400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307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CA8E27A-4480-40A1-9812-9349160BFE47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 algn="just" rtl="1" eaLnBrk="1" hangingPunct="1">
              <a:buFont typeface="Arial" panose="020B0604020202020204" pitchFamily="34" charset="0"/>
              <a:buNone/>
              <a:defRPr/>
            </a:pPr>
            <a:r>
              <a:rPr lang="fa-IR" altLang="en-US" sz="4800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پدیده جعل سند </a:t>
            </a:r>
          </a:p>
          <a:p>
            <a:pPr algn="just" rtl="1" eaLnBrk="1" hangingPunct="1">
              <a:defRPr/>
            </a:pPr>
            <a:r>
              <a:rPr lang="fa-IR" altLang="en-US" sz="48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(سودجویی، تفاخر، خودخواهی، برای فراهم آوردن تسهیلات، تضیف رقیب، پیروزی در فلان مرافعه و ...)</a:t>
            </a:r>
          </a:p>
          <a:p>
            <a:pPr algn="just" rtl="1" eaLnBrk="1" hangingPunct="1">
              <a:defRPr/>
            </a:pPr>
            <a:r>
              <a:rPr lang="fa-IR" altLang="en-US" sz="48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شواهدی از جعل سند (جعل، مونتاژ، تحریف عکس و فیلم... در نتیجه تلفیق هنر عکاسی با توانایی های رایانه)</a:t>
            </a:r>
          </a:p>
          <a:p>
            <a:pPr algn="just" rtl="1" eaLnBrk="1" hangingPunct="1">
              <a:defRPr/>
            </a:pPr>
            <a:r>
              <a:rPr lang="fa-IR" altLang="en-US" sz="48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مقیاس جعل (کوچک و بزرگ)</a:t>
            </a:r>
          </a:p>
          <a:p>
            <a:pPr algn="just" rtl="1" eaLnBrk="1" hangingPunct="1">
              <a:defRPr/>
            </a:pPr>
            <a:r>
              <a:rPr lang="fa-IR" altLang="en-US" sz="48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نرم افزار در خدمت و کمک به جاعلان </a:t>
            </a:r>
            <a:endParaRPr lang="en-US" altLang="en-US" sz="4800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08F718-7441-4D17-B42C-A203AD900D10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 algn="just" rtl="1" eaLnBrk="1" hangingPunct="1">
              <a:buFont typeface="Arial" panose="020B0604020202020204" pitchFamily="34" charset="0"/>
              <a:buNone/>
            </a:pPr>
            <a:r>
              <a:rPr lang="fa-IR" altLang="en-US" sz="40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منابع و ماخذ</a:t>
            </a:r>
            <a:endParaRPr lang="fa-IR" altLang="en-US" sz="4000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just" rtl="1" eaLnBrk="1" hangingPunct="1">
              <a:buFont typeface="Arial" panose="020B0604020202020204" pitchFamily="34" charset="0"/>
              <a:buNone/>
            </a:pPr>
            <a:r>
              <a:rPr lang="fa-IR" altLang="en-US" sz="40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فدایی عراقی، غلامرضا (1383) مقدمه ای بر شناخت اسناد آرشیوی. تهران، انتشارات سمت. (فصل اول).</a:t>
            </a:r>
            <a:endParaRPr lang="en-US" altLang="en-US" sz="4000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1331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E5DB1D-015E-4945-A673-CC94BC5E10A2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0" indent="0" algn="just" rtl="1" eaLnBrk="1" hangingPunct="1">
              <a:buFont typeface="Arial" panose="020B0604020202020204" pitchFamily="34" charset="0"/>
              <a:buNone/>
              <a:defRPr/>
            </a:pPr>
            <a:r>
              <a:rPr lang="fa-IR" altLang="en-US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تعاریف سند و مدرک از نظر لغوی</a:t>
            </a:r>
          </a:p>
          <a:p>
            <a:pPr marL="0" indent="0" algn="just" rtl="1" eaLnBrk="1" hangingPunct="1">
              <a:buFont typeface="Arial" panose="020B0604020202020204" pitchFamily="34" charset="0"/>
              <a:buNone/>
              <a:defRPr/>
            </a:pPr>
            <a:r>
              <a:rPr lang="fa-IR" altLang="en-US" sz="44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سند:</a:t>
            </a:r>
          </a:p>
          <a:p>
            <a:pPr algn="just" rtl="1" eaLnBrk="1" hangingPunct="1">
              <a:buFont typeface="Wingdings" panose="05000000000000000000" pitchFamily="2" charset="2"/>
              <a:buChar char="§"/>
              <a:defRPr/>
            </a:pPr>
            <a:r>
              <a:rPr lang="fa-IR" altLang="en-US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دلیل، </a:t>
            </a:r>
          </a:p>
          <a:p>
            <a:pPr algn="just" rtl="1" eaLnBrk="1" hangingPunct="1">
              <a:buFont typeface="Wingdings" panose="05000000000000000000" pitchFamily="2" charset="2"/>
              <a:buChar char="§"/>
              <a:defRPr/>
            </a:pPr>
            <a:r>
              <a:rPr lang="fa-IR" altLang="en-US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رسید، </a:t>
            </a:r>
          </a:p>
          <a:p>
            <a:pPr algn="just" rtl="1" eaLnBrk="1" hangingPunct="1">
              <a:buFont typeface="Wingdings" panose="05000000000000000000" pitchFamily="2" charset="2"/>
              <a:buChar char="§"/>
              <a:defRPr/>
            </a:pPr>
            <a:r>
              <a:rPr lang="fa-IR" altLang="en-US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قبض، </a:t>
            </a:r>
          </a:p>
          <a:p>
            <a:pPr algn="just" rtl="1" eaLnBrk="1" hangingPunct="1">
              <a:buFont typeface="Wingdings" panose="05000000000000000000" pitchFamily="2" charset="2"/>
              <a:buChar char="§"/>
              <a:defRPr/>
            </a:pPr>
            <a:r>
              <a:rPr lang="fa-IR" altLang="en-US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نوشته، </a:t>
            </a:r>
          </a:p>
          <a:p>
            <a:pPr algn="just" rtl="1" eaLnBrk="1" hangingPunct="1">
              <a:buFont typeface="Wingdings" panose="05000000000000000000" pitchFamily="2" charset="2"/>
              <a:buChar char="§"/>
              <a:defRPr/>
            </a:pPr>
            <a:r>
              <a:rPr lang="fa-IR" altLang="en-US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مدرک، </a:t>
            </a:r>
          </a:p>
          <a:p>
            <a:pPr algn="just" rtl="1" eaLnBrk="1" hangingPunct="1">
              <a:buFont typeface="Wingdings" panose="05000000000000000000" pitchFamily="2" charset="2"/>
              <a:buChar char="§"/>
              <a:defRPr/>
            </a:pPr>
            <a:r>
              <a:rPr lang="fa-IR" altLang="en-US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نوشته ای که قابل استفاده یا استناد باش</a:t>
            </a:r>
          </a:p>
          <a:p>
            <a:pPr algn="just" rtl="1" eaLnBrk="1" hangingPunct="1">
              <a:buFont typeface="Wingdings" panose="05000000000000000000" pitchFamily="2" charset="2"/>
              <a:buChar char="§"/>
              <a:defRPr/>
            </a:pPr>
            <a:r>
              <a:rPr lang="fa-IR" altLang="en-US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چیزی که به آن اعتماد کنند</a:t>
            </a:r>
          </a:p>
          <a:p>
            <a:pPr algn="just" rtl="1" eaLnBrk="1" hangingPunct="1">
              <a:buFont typeface="Wingdings" panose="05000000000000000000" pitchFamily="2" charset="2"/>
              <a:buChar char="§"/>
              <a:defRPr/>
            </a:pPr>
            <a:r>
              <a:rPr lang="fa-IR" altLang="en-US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جمع آن اسناد است</a:t>
            </a:r>
            <a:endParaRPr lang="en-US" altLang="en-US" b="1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410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7E9C88-8521-4C6E-8BCD-884B6A6BF84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 rtl="1" eaLnBrk="1" hangingPunct="1"/>
            <a:r>
              <a:rPr lang="fa-IR" altLang="en-US" sz="4800" b="1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سند رسمی</a:t>
            </a:r>
            <a:r>
              <a:rPr lang="fa-IR" altLang="en-US" sz="48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: سندی که در مرجعی ذی صلاحیت تنظیم شده است.</a:t>
            </a:r>
          </a:p>
          <a:p>
            <a:pPr algn="just" rtl="1" eaLnBrk="1" hangingPunct="1"/>
            <a:r>
              <a:rPr lang="fa-IR" altLang="en-US" sz="4800" b="1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سند عادی: </a:t>
            </a:r>
            <a:r>
              <a:rPr lang="fa-IR" altLang="en-US" sz="48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سندی که در مرجعی ذی صلاحیت تنظیم </a:t>
            </a:r>
            <a:r>
              <a:rPr lang="fa-IR" altLang="en-US" sz="4800" u="sng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نشده باشد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512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A34E09-FBA9-4833-A33D-A66EBFFDE028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 rtl="1" eaLnBrk="1" hangingPunct="1"/>
            <a:r>
              <a:rPr lang="fa-IR" altLang="en-US" sz="400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اسناد: </a:t>
            </a:r>
            <a:r>
              <a:rPr lang="fa-IR" altLang="en-US" sz="40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نسبت کردن چیزی به کسی، نسبت دادن </a:t>
            </a:r>
            <a:r>
              <a:rPr lang="fa-IR" altLang="en-US" sz="4000" u="sng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کامل دو کلمه به یکدیگر </a:t>
            </a:r>
            <a:r>
              <a:rPr lang="fa-IR" altLang="en-US" sz="40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مثل نسبت دادن خبر به مبتدا مانند زیدُ قائمُ</a:t>
            </a:r>
          </a:p>
          <a:p>
            <a:pPr algn="just" rtl="1" eaLnBrk="1" hangingPunct="1"/>
            <a:r>
              <a:rPr lang="fa-IR" altLang="en-US" sz="400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استناد: </a:t>
            </a:r>
            <a:r>
              <a:rPr lang="fa-IR" altLang="en-US" sz="40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پشت باز نهادن به سوی چیزی، پناه به کسی دادن، پناه به کسی بردن، تکیه بر چیزی کردن، آیه یا حدیث یا سخنی و مانند آن را سند قرار دادن و بدان تمسک ساختن، </a:t>
            </a:r>
            <a:r>
              <a:rPr lang="fa-IR" altLang="en-US" sz="4000" u="sng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سندی را دستاویز قرار دادن، تکیه بر مدرکی کردن</a:t>
            </a:r>
          </a:p>
          <a:p>
            <a:pPr algn="just" rtl="1" eaLnBrk="1" hangingPunct="1"/>
            <a:r>
              <a:rPr lang="fa-IR" altLang="en-US" sz="400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مدرک: </a:t>
            </a:r>
            <a:r>
              <a:rPr lang="fa-IR" altLang="en-US" sz="40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محل ادراک، حس، زمان ادراک، مأخذ و دلیل چیزی و جمع آن مدارک است.</a:t>
            </a:r>
            <a:endParaRPr lang="en-US" altLang="en-US" sz="400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614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3E62EE-D8BA-4689-A310-378D9919D2A4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 algn="just" rtl="1" eaLnBrk="1" hangingPunct="1">
              <a:buFont typeface="Arial" panose="020B0604020202020204" pitchFamily="34" charset="0"/>
              <a:buNone/>
              <a:defRPr/>
            </a:pPr>
            <a:r>
              <a:rPr lang="fa-IR" altLang="en-US" sz="6000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اسناد تاریخی:</a:t>
            </a:r>
          </a:p>
          <a:p>
            <a:pPr algn="just" rtl="1" eaLnBrk="1" hangingPunct="1">
              <a:defRPr/>
            </a:pPr>
            <a:r>
              <a:rPr lang="fa-IR" altLang="en-US" sz="36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بخشی از محتویات بایگانی  هاست</a:t>
            </a:r>
          </a:p>
          <a:p>
            <a:pPr algn="just" rtl="1" eaLnBrk="1" hangingPunct="1">
              <a:defRPr/>
            </a:pPr>
            <a:r>
              <a:rPr lang="fa-IR" altLang="en-US" sz="36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از مهمترین منابع پژوهشی هستند</a:t>
            </a:r>
          </a:p>
          <a:p>
            <a:pPr algn="just" rtl="1" eaLnBrk="1" hangingPunct="1">
              <a:defRPr/>
            </a:pPr>
            <a:r>
              <a:rPr lang="fa-IR" altLang="en-US" sz="36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کلیه مکاتبات سلطنتی، فرمانها، اسناد، معاهدات سیاسی، انواع نوشته های اداری و دیوانی، گزارشهای اقتصادی، فرهنگی و نظامی، اسناد قضایی، مالی و بخشی از مکاتبات خصوصی و خانوادگی، که به طور طبیعی در اثر فعالیت ها و عملیات اشخاص و سازمان ها بوجود امده است</a:t>
            </a:r>
          </a:p>
          <a:p>
            <a:pPr marL="0" indent="0" algn="just" rtl="1" eaLnBrk="1" hangingPunct="1">
              <a:buFont typeface="Arial" panose="020B0604020202020204" pitchFamily="34" charset="0"/>
              <a:buNone/>
              <a:defRPr/>
            </a:pPr>
            <a:endParaRPr lang="en-US" altLang="en-US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717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2810A9-3C67-4B60-8628-42105B7CD58F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381000" y="839788"/>
            <a:ext cx="8229600" cy="5516562"/>
          </a:xfrm>
        </p:spPr>
        <p:txBody>
          <a:bodyPr/>
          <a:lstStyle/>
          <a:p>
            <a:pPr marL="0" indent="0" algn="just" rtl="1" eaLnBrk="1" hangingPunct="1">
              <a:buFont typeface="Arial" panose="020B0604020202020204" pitchFamily="34" charset="0"/>
              <a:buNone/>
              <a:defRPr/>
            </a:pPr>
            <a:r>
              <a:rPr lang="fa-IR" altLang="en-US" sz="40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مدارک</a:t>
            </a:r>
          </a:p>
          <a:p>
            <a:pPr algn="just" rtl="1" eaLnBrk="1" hangingPunct="1">
              <a:defRPr/>
            </a:pPr>
            <a:r>
              <a:rPr lang="fa-IR" altLang="en-US" sz="40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کلیه مطالبی که سندیت داشته و فرد یا سازمان آن را بوجود آورده است.</a:t>
            </a:r>
          </a:p>
          <a:p>
            <a:pPr algn="just" rtl="1" eaLnBrk="1" hangingPunct="1">
              <a:defRPr/>
            </a:pPr>
            <a:r>
              <a:rPr lang="fa-IR" altLang="en-US" sz="40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مدارک عامتر از اسناد است، هر فرد یاموسسه ای برای نگهداری آن اقدام می کند</a:t>
            </a:r>
          </a:p>
          <a:p>
            <a:pPr algn="just" rtl="1" eaLnBrk="1" hangingPunct="1">
              <a:defRPr/>
            </a:pPr>
            <a:r>
              <a:rPr lang="fa-IR" altLang="en-US" sz="40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برخی، </a:t>
            </a:r>
            <a:r>
              <a:rPr lang="fa-IR" altLang="en-US" sz="4000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سند</a:t>
            </a:r>
            <a:r>
              <a:rPr lang="fa-IR" altLang="en-US" sz="40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را ترجمه </a:t>
            </a:r>
            <a:r>
              <a:rPr lang="fa-IR" altLang="en-US" sz="4000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آرشیو</a:t>
            </a:r>
          </a:p>
          <a:p>
            <a:pPr algn="just" rtl="1" eaLnBrk="1" hangingPunct="1">
              <a:defRPr/>
            </a:pPr>
            <a:r>
              <a:rPr lang="fa-IR" altLang="en-US" sz="40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برخی </a:t>
            </a:r>
            <a:r>
              <a:rPr lang="fa-IR" altLang="en-US" sz="4000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مدرک</a:t>
            </a:r>
            <a:r>
              <a:rPr lang="fa-IR" altLang="en-US" sz="40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را ترجمه </a:t>
            </a:r>
            <a:r>
              <a:rPr lang="fa-IR" altLang="en-US" sz="4000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رکورد</a:t>
            </a:r>
          </a:p>
          <a:p>
            <a:pPr algn="just" rtl="1" eaLnBrk="1" hangingPunct="1">
              <a:defRPr/>
            </a:pPr>
            <a:r>
              <a:rPr lang="fa-IR" altLang="en-US" sz="40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برخی هم هر دو را مترادف می دانند</a:t>
            </a:r>
          </a:p>
          <a:p>
            <a:pPr algn="just" rtl="1" eaLnBrk="1" hangingPunct="1">
              <a:defRPr/>
            </a:pPr>
            <a:endParaRPr lang="fa-IR" altLang="en-US" sz="4000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just" rtl="1" eaLnBrk="1" hangingPunct="1">
              <a:defRPr/>
            </a:pPr>
            <a:endParaRPr lang="en-US" altLang="en-US" sz="4000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819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C51939-93C9-496A-81A4-38078B6A7B2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 rtl="1" eaLnBrk="1" hangingPunct="1"/>
            <a:r>
              <a:rPr lang="fa-IR" altLang="en-US" sz="44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برخی کلیه اسناد غیر مکتوب از قبیل عکس ها، فیلم ها، نوارها، صفحات صدا، تصویر و رایانه و امثال آن را صرف نظر از ویژگی خاص آنها مدرک نامیده اند</a:t>
            </a:r>
          </a:p>
          <a:p>
            <a:pPr algn="just" rtl="1" eaLnBrk="1" hangingPunct="1"/>
            <a:r>
              <a:rPr lang="fa-IR" altLang="en-US" sz="44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برخی آنچه را هنوز </a:t>
            </a:r>
            <a:r>
              <a:rPr lang="fa-IR" altLang="en-US" sz="440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ارزشش</a:t>
            </a:r>
            <a:r>
              <a:rPr lang="fa-IR" altLang="en-US" sz="44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مشخص </a:t>
            </a:r>
            <a:r>
              <a:rPr lang="fa-IR" altLang="en-US" sz="440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نشده</a:t>
            </a:r>
            <a:r>
              <a:rPr lang="fa-IR" altLang="en-US" sz="44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</a:t>
            </a:r>
            <a:r>
              <a:rPr lang="fa-IR" altLang="en-US" sz="440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مدرک</a:t>
            </a:r>
            <a:r>
              <a:rPr lang="fa-IR" altLang="en-US" sz="44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ولی وقتی ارزش و ماندگای آن محرز شد به عنوان سند آرشیوی به حساب می آورند.</a:t>
            </a:r>
          </a:p>
          <a:p>
            <a:pPr algn="just" rtl="1" eaLnBrk="1" hangingPunct="1"/>
            <a:r>
              <a:rPr lang="fa-IR" altLang="en-US" sz="44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هنوز تفکیف قابل ملاحظه ای بین سند و مدرک وجود ندارد.</a:t>
            </a:r>
            <a:endParaRPr lang="en-US" altLang="en-US" sz="440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922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E3B346-2754-4195-9A39-FE343AE6BFAD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 rtl="1" eaLnBrk="1" hangingPunct="1"/>
            <a:r>
              <a:rPr lang="fa-IR" altLang="en-US" sz="40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سند، خاستگاه اصلی قضاوت است</a:t>
            </a:r>
          </a:p>
          <a:p>
            <a:pPr algn="just" rtl="1" eaLnBrk="1" hangingPunct="1"/>
            <a:r>
              <a:rPr lang="fa-IR" altLang="en-US" sz="40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سند اساس تصمیم گیری در کارهاست</a:t>
            </a:r>
          </a:p>
          <a:p>
            <a:pPr algn="just" rtl="1" eaLnBrk="1" hangingPunct="1"/>
            <a:r>
              <a:rPr lang="fa-IR" altLang="en-US" sz="40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برای مورخ، سند اساس قضاوت درباره گذشته است</a:t>
            </a:r>
          </a:p>
          <a:p>
            <a:pPr algn="just" rtl="1" eaLnBrk="1" hangingPunct="1"/>
            <a:r>
              <a:rPr lang="fa-IR" altLang="en-US" sz="400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آنچه بدون سند باشد، اگر افسانه نباشد، خیلی هم قابل اتکا نیست.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1024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538C67-9CC6-456D-8CEF-062DE3B91375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 algn="just" rtl="1" eaLnBrk="1" hangingPunct="1">
              <a:buFont typeface="Arial" panose="020B0604020202020204" pitchFamily="34" charset="0"/>
              <a:buNone/>
              <a:defRPr/>
            </a:pPr>
            <a:r>
              <a:rPr lang="fa-IR" altLang="en-US" sz="44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ارزش اسناد مکتوب</a:t>
            </a:r>
          </a:p>
          <a:p>
            <a:pPr algn="just" rtl="1" eaLnBrk="1" hangingPunct="1">
              <a:defRPr/>
            </a:pPr>
            <a:r>
              <a:rPr lang="fa-IR" altLang="en-US" sz="44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وسیله ای برای </a:t>
            </a:r>
            <a:r>
              <a:rPr lang="fa-IR" altLang="en-US" sz="4400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درک تاریخ </a:t>
            </a:r>
            <a:r>
              <a:rPr lang="fa-IR" altLang="en-US" sz="44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</a:t>
            </a:r>
            <a:r>
              <a:rPr lang="fa-IR" altLang="en-US" sz="4400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شناخت تحولات اجتماعی</a:t>
            </a:r>
            <a:r>
              <a:rPr lang="fa-IR" altLang="en-US" sz="44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اقتصادی، سیاسی، اداری، فرهنگی و نظامی یک جامعه</a:t>
            </a:r>
          </a:p>
          <a:p>
            <a:pPr algn="just" rtl="1" eaLnBrk="1" hangingPunct="1">
              <a:defRPr/>
            </a:pPr>
            <a:r>
              <a:rPr lang="fa-IR" altLang="en-US" sz="44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حاصل فعالیت های اداری و درباره </a:t>
            </a:r>
            <a:r>
              <a:rPr lang="fa-IR" altLang="en-US" sz="4400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اعمال روزمره زندگی افراد </a:t>
            </a:r>
            <a:r>
              <a:rPr lang="fa-IR" altLang="en-US" sz="44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اجتماع بوده و برای حفظ روابط جامعه با دستگاه های ااری و حاکمه تهیه و تنظیم می شود</a:t>
            </a:r>
          </a:p>
          <a:p>
            <a:pPr algn="just" rtl="1" eaLnBrk="1" hangingPunct="1">
              <a:defRPr/>
            </a:pPr>
            <a:r>
              <a:rPr lang="fa-IR" altLang="en-US" sz="44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عمدتا خالی از شایعه دروغ، تظاهر، اغراض خصوصی و ملاحظه کاریها</a:t>
            </a:r>
            <a:endParaRPr lang="en-US" altLang="en-US" sz="4400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 eaLnBrk="1" hangingPunct="1">
              <a:buFont typeface="Arial" panose="020B0604020202020204" pitchFamily="34" charset="0"/>
              <a:buNone/>
              <a:defRPr/>
            </a:pPr>
            <a:endParaRPr lang="en-US" altLang="en-US" sz="4400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en-US" dirty="0"/>
              <a:t>11/11/1393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7467600" cy="365125"/>
          </a:xfr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fa-IR" dirty="0"/>
              <a:t>رحمان معرفت، گروه علم اطلاعات و دانش شناسی دانشگاه سمنان</a:t>
            </a:r>
            <a:endParaRPr lang="en-US" dirty="0"/>
          </a:p>
        </p:txBody>
      </p:sp>
      <p:sp>
        <p:nvSpPr>
          <p:cNvPr id="1126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360D327-D542-41FE-865F-4B7A2CA1A74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695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B Lotus</vt:lpstr>
      <vt:lpstr>Arabic Typesetting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</dc:title>
  <dc:creator>MOhammad</dc:creator>
  <cp:lastModifiedBy>Rahman</cp:lastModifiedBy>
  <cp:revision>84</cp:revision>
  <dcterms:created xsi:type="dcterms:W3CDTF">2011-12-22T10:14:15Z</dcterms:created>
  <dcterms:modified xsi:type="dcterms:W3CDTF">2015-03-01T19:29:31Z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