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0" r:id="rId9"/>
    <p:sldId id="261" r:id="rId10"/>
    <p:sldId id="298" r:id="rId11"/>
    <p:sldId id="277" r:id="rId12"/>
    <p:sldId id="278" r:id="rId13"/>
    <p:sldId id="279" r:id="rId14"/>
    <p:sldId id="280" r:id="rId15"/>
    <p:sldId id="300" r:id="rId16"/>
    <p:sldId id="301" r:id="rId17"/>
    <p:sldId id="303" r:id="rId18"/>
    <p:sldId id="304" r:id="rId19"/>
    <p:sldId id="305" r:id="rId20"/>
    <p:sldId id="306" r:id="rId21"/>
    <p:sldId id="284" r:id="rId22"/>
    <p:sldId id="269" r:id="rId23"/>
    <p:sldId id="270" r:id="rId24"/>
    <p:sldId id="271" r:id="rId25"/>
    <p:sldId id="272" r:id="rId26"/>
    <p:sldId id="273" r:id="rId27"/>
    <p:sldId id="274" r:id="rId28"/>
    <p:sldId id="286" r:id="rId29"/>
    <p:sldId id="287" r:id="rId30"/>
    <p:sldId id="288" r:id="rId31"/>
    <p:sldId id="291" r:id="rId32"/>
    <p:sldId id="293" r:id="rId33"/>
    <p:sldId id="294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74334-509B-4621-8E83-4767C9E9179B}" type="doc">
      <dgm:prSet loTypeId="urn:microsoft.com/office/officeart/2011/layout/HexagonRadial" loCatId="officeonlin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AC8C72-4DA3-4C13-99EF-7862494F52F5}">
      <dgm:prSet phldrT="[Text]"/>
      <dgm:spPr/>
      <dgm:t>
        <a:bodyPr/>
        <a:lstStyle/>
        <a:p>
          <a:r>
            <a:rPr lang="fa-IR" b="1" dirty="0" smtClean="0">
              <a:solidFill>
                <a:schemeClr val="tx1"/>
              </a:solidFill>
              <a:cs typeface="B Nazanin" pitchFamily="2" charset="-78"/>
            </a:rPr>
            <a:t>کارکردهای رسانه</a:t>
          </a:r>
          <a:endParaRPr lang="en-US" b="1" dirty="0">
            <a:solidFill>
              <a:schemeClr val="tx1"/>
            </a:solidFill>
            <a:cs typeface="B Nazanin" pitchFamily="2" charset="-78"/>
          </a:endParaRPr>
        </a:p>
      </dgm:t>
    </dgm:pt>
    <dgm:pt modelId="{59AAEA8E-2925-482F-988B-AD00A270C409}" type="parTrans" cxnId="{D03AE69F-603E-4E40-A2B0-1205EDA82585}">
      <dgm:prSet/>
      <dgm:spPr/>
      <dgm:t>
        <a:bodyPr/>
        <a:lstStyle/>
        <a:p>
          <a:endParaRPr lang="en-US"/>
        </a:p>
      </dgm:t>
    </dgm:pt>
    <dgm:pt modelId="{24F044BD-9EC7-4C1D-9319-E46B9E415318}" type="sibTrans" cxnId="{D03AE69F-603E-4E40-A2B0-1205EDA82585}">
      <dgm:prSet/>
      <dgm:spPr/>
      <dgm:t>
        <a:bodyPr/>
        <a:lstStyle/>
        <a:p>
          <a:endParaRPr lang="en-US"/>
        </a:p>
      </dgm:t>
    </dgm:pt>
    <dgm:pt modelId="{F804BFB2-7678-47A4-B601-FBF658117B24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پیوند</a:t>
          </a:r>
          <a:endParaRPr lang="en-US" b="1" dirty="0">
            <a:cs typeface="B Nazanin" pitchFamily="2" charset="-78"/>
          </a:endParaRPr>
        </a:p>
      </dgm:t>
    </dgm:pt>
    <dgm:pt modelId="{B508AF15-03DA-4015-A06C-29B1E093C58D}" type="parTrans" cxnId="{FF4C8C05-B121-4831-A7E9-5356C206F5D3}">
      <dgm:prSet/>
      <dgm:spPr/>
      <dgm:t>
        <a:bodyPr/>
        <a:lstStyle/>
        <a:p>
          <a:endParaRPr lang="en-US"/>
        </a:p>
      </dgm:t>
    </dgm:pt>
    <dgm:pt modelId="{40DCE2AB-5EB9-46CB-990B-232BE1CC2EAC}" type="sibTrans" cxnId="{FF4C8C05-B121-4831-A7E9-5356C206F5D3}">
      <dgm:prSet/>
      <dgm:spPr/>
      <dgm:t>
        <a:bodyPr/>
        <a:lstStyle/>
        <a:p>
          <a:endParaRPr lang="en-US"/>
        </a:p>
      </dgm:t>
    </dgm:pt>
    <dgm:pt modelId="{AEEE971F-3A44-4870-B768-1ED06170D2A7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جامعه پذیر کردن </a:t>
          </a:r>
          <a:endParaRPr lang="en-US" sz="2000" b="1" dirty="0">
            <a:cs typeface="B Nazanin" pitchFamily="2" charset="-78"/>
          </a:endParaRPr>
        </a:p>
      </dgm:t>
    </dgm:pt>
    <dgm:pt modelId="{FCA9A976-1A7D-4508-9A94-5D01E0E3A98C}" type="parTrans" cxnId="{A57E791F-4C8C-453D-9644-772C403F86C6}">
      <dgm:prSet/>
      <dgm:spPr/>
      <dgm:t>
        <a:bodyPr/>
        <a:lstStyle/>
        <a:p>
          <a:endParaRPr lang="en-US"/>
        </a:p>
      </dgm:t>
    </dgm:pt>
    <dgm:pt modelId="{DA786F57-4F6F-4E1C-9443-6E49E6574B6C}" type="sibTrans" cxnId="{A57E791F-4C8C-453D-9644-772C403F86C6}">
      <dgm:prSet/>
      <dgm:spPr/>
      <dgm:t>
        <a:bodyPr/>
        <a:lstStyle/>
        <a:p>
          <a:endParaRPr lang="en-US"/>
        </a:p>
      </dgm:t>
    </dgm:pt>
    <dgm:pt modelId="{DA1571A2-2DB5-4D9A-BF53-12DB3BE9AE00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سرگرمی</a:t>
          </a:r>
          <a:endParaRPr lang="en-US" b="1" dirty="0">
            <a:cs typeface="B Nazanin" pitchFamily="2" charset="-78"/>
          </a:endParaRPr>
        </a:p>
      </dgm:t>
    </dgm:pt>
    <dgm:pt modelId="{4E96CC4C-BC8A-4EB7-9E68-763B78B070B7}" type="parTrans" cxnId="{CDBF8D13-30B8-463D-8C70-2198E5E75148}">
      <dgm:prSet/>
      <dgm:spPr/>
      <dgm:t>
        <a:bodyPr/>
        <a:lstStyle/>
        <a:p>
          <a:endParaRPr lang="en-US"/>
        </a:p>
      </dgm:t>
    </dgm:pt>
    <dgm:pt modelId="{6E17557E-1417-472E-A70C-5F8004389C9A}" type="sibTrans" cxnId="{CDBF8D13-30B8-463D-8C70-2198E5E75148}">
      <dgm:prSet/>
      <dgm:spPr/>
      <dgm:t>
        <a:bodyPr/>
        <a:lstStyle/>
        <a:p>
          <a:endParaRPr lang="en-US"/>
        </a:p>
      </dgm:t>
    </dgm:pt>
    <dgm:pt modelId="{15F0FC25-B230-4955-A94B-BFABCBA84EF0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itchFamily="2" charset="-78"/>
            </a:rPr>
            <a:t>نظارت</a:t>
          </a:r>
          <a:endParaRPr lang="en-US" sz="2400" b="1" dirty="0">
            <a:cs typeface="B Nazanin" pitchFamily="2" charset="-78"/>
          </a:endParaRPr>
        </a:p>
      </dgm:t>
    </dgm:pt>
    <dgm:pt modelId="{DBD12EA4-3098-49C0-A74B-4871DA7FFF11}" type="parTrans" cxnId="{5C24A283-29CA-4D26-95BA-091963FE3C61}">
      <dgm:prSet/>
      <dgm:spPr/>
      <dgm:t>
        <a:bodyPr/>
        <a:lstStyle/>
        <a:p>
          <a:endParaRPr lang="en-US"/>
        </a:p>
      </dgm:t>
    </dgm:pt>
    <dgm:pt modelId="{FB9CA930-2EEF-4249-A508-1F1372BC9984}" type="sibTrans" cxnId="{5C24A283-29CA-4D26-95BA-091963FE3C61}">
      <dgm:prSet/>
      <dgm:spPr/>
      <dgm:t>
        <a:bodyPr/>
        <a:lstStyle/>
        <a:p>
          <a:endParaRPr lang="en-US"/>
        </a:p>
      </dgm:t>
    </dgm:pt>
    <dgm:pt modelId="{CDE39737-207F-4E7D-AF45-AD1D54C9A3F2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itchFamily="2" charset="-78"/>
            </a:rPr>
            <a:t>تفسیر</a:t>
          </a:r>
          <a:endParaRPr lang="en-US" sz="2400" b="1" dirty="0">
            <a:cs typeface="B Nazanin" pitchFamily="2" charset="-78"/>
          </a:endParaRPr>
        </a:p>
      </dgm:t>
    </dgm:pt>
    <dgm:pt modelId="{1E312CC8-8D80-4D54-82F2-FB55D08B75AD}" type="parTrans" cxnId="{E675201A-9A6C-4335-8E34-829FEF9810C8}">
      <dgm:prSet/>
      <dgm:spPr/>
      <dgm:t>
        <a:bodyPr/>
        <a:lstStyle/>
        <a:p>
          <a:endParaRPr lang="en-US"/>
        </a:p>
      </dgm:t>
    </dgm:pt>
    <dgm:pt modelId="{1E66D4BF-6524-4E66-9622-BD7328546E34}" type="sibTrans" cxnId="{E675201A-9A6C-4335-8E34-829FEF9810C8}">
      <dgm:prSet/>
      <dgm:spPr/>
      <dgm:t>
        <a:bodyPr/>
        <a:lstStyle/>
        <a:p>
          <a:endParaRPr lang="en-US"/>
        </a:p>
      </dgm:t>
    </dgm:pt>
    <dgm:pt modelId="{0249B71C-08F2-4C6B-8DBF-718D786BB1CC}" type="pres">
      <dgm:prSet presAssocID="{46474334-509B-4621-8E83-4767C9E9179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FB3474-9030-4A8E-A8B7-A6D79B078297}" type="pres">
      <dgm:prSet presAssocID="{06AC8C72-4DA3-4C13-99EF-7862494F52F5}" presName="Parent" presStyleLbl="node0" presStyleIdx="0" presStyleCnt="1" custLinFactNeighborX="14322" custLinFactNeighborY="-1531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446DB8A-B871-4D94-9BAF-11E5B097458E}" type="pres">
      <dgm:prSet presAssocID="{F804BFB2-7678-47A4-B601-FBF658117B24}" presName="Accent1" presStyleCnt="0"/>
      <dgm:spPr/>
    </dgm:pt>
    <dgm:pt modelId="{EB36518C-920C-4363-8135-EAA050812DB1}" type="pres">
      <dgm:prSet presAssocID="{F804BFB2-7678-47A4-B601-FBF658117B24}" presName="Accent" presStyleLbl="bgShp" presStyleIdx="0" presStyleCnt="5"/>
      <dgm:spPr/>
    </dgm:pt>
    <dgm:pt modelId="{B4AA72C7-A05A-4F6E-9916-B7FBE1C5D49F}" type="pres">
      <dgm:prSet presAssocID="{F804BFB2-7678-47A4-B601-FBF658117B24}" presName="Child1" presStyleLbl="node1" presStyleIdx="0" presStyleCnt="5" custLinFactNeighborX="-86310" custLinFactNeighborY="-2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B2AFF-880C-4136-A89C-D71D42809D7F}" type="pres">
      <dgm:prSet presAssocID="{AEEE971F-3A44-4870-B768-1ED06170D2A7}" presName="Accent2" presStyleCnt="0"/>
      <dgm:spPr/>
    </dgm:pt>
    <dgm:pt modelId="{0A520DAA-2DC4-409D-8A57-62BDC510D203}" type="pres">
      <dgm:prSet presAssocID="{AEEE971F-3A44-4870-B768-1ED06170D2A7}" presName="Accent" presStyleLbl="bgShp" presStyleIdx="1" presStyleCnt="5" custLinFactY="200000" custLinFactNeighborX="-45240" custLinFactNeighborY="298255"/>
      <dgm:spPr/>
    </dgm:pt>
    <dgm:pt modelId="{CE6E205E-5B3D-4B31-B136-CCD6B40E4E33}" type="pres">
      <dgm:prSet presAssocID="{AEEE971F-3A44-4870-B768-1ED06170D2A7}" presName="Child2" presStyleLbl="node1" presStyleIdx="1" presStyleCnt="5" custLinFactNeighborX="28846" custLinFactNeighborY="-510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09EBD-BC6A-40E3-AAA7-4E1425AB875C}" type="pres">
      <dgm:prSet presAssocID="{DA1571A2-2DB5-4D9A-BF53-12DB3BE9AE00}" presName="Accent3" presStyleCnt="0"/>
      <dgm:spPr/>
    </dgm:pt>
    <dgm:pt modelId="{E41B9936-1693-477E-A184-567C0D8667F6}" type="pres">
      <dgm:prSet presAssocID="{DA1571A2-2DB5-4D9A-BF53-12DB3BE9AE00}" presName="Accent" presStyleLbl="bgShp" presStyleIdx="2" presStyleCnt="5" custLinFactY="-96441" custLinFactNeighborX="50887" custLinFactNeighborY="-100000"/>
      <dgm:spPr/>
    </dgm:pt>
    <dgm:pt modelId="{6AFE0A38-09CB-42F0-8D94-25870D767971}" type="pres">
      <dgm:prSet presAssocID="{DA1571A2-2DB5-4D9A-BF53-12DB3BE9AE00}" presName="Child3" presStyleLbl="node1" presStyleIdx="2" presStyleCnt="5" custLinFactNeighborX="56065" custLinFactNeighborY="105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F1A17-A213-4056-99C2-46E171681F45}" type="pres">
      <dgm:prSet presAssocID="{15F0FC25-B230-4955-A94B-BFABCBA84EF0}" presName="Accent4" presStyleCnt="0"/>
      <dgm:spPr/>
    </dgm:pt>
    <dgm:pt modelId="{064F2B4F-6D76-42D9-BEF7-80E235C8597B}" type="pres">
      <dgm:prSet presAssocID="{15F0FC25-B230-4955-A94B-BFABCBA84EF0}" presName="Accent" presStyleLbl="bgShp" presStyleIdx="3" presStyleCnt="5" custLinFactX="100000" custLinFactNeighborX="114729" custLinFactNeighborY="17942"/>
      <dgm:spPr/>
    </dgm:pt>
    <dgm:pt modelId="{1AE75CA4-96A2-44B2-A520-098D1E69BDD0}" type="pres">
      <dgm:prSet presAssocID="{15F0FC25-B230-4955-A94B-BFABCBA84EF0}" presName="Child4" presStyleLbl="node1" presStyleIdx="3" presStyleCnt="5" custLinFactNeighborX="792" custLinFactNeighborY="49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3E1E2-F932-47FB-9E3B-C648A1C3242A}" type="pres">
      <dgm:prSet presAssocID="{CDE39737-207F-4E7D-AF45-AD1D54C9A3F2}" presName="Accent5" presStyleCnt="0"/>
      <dgm:spPr/>
    </dgm:pt>
    <dgm:pt modelId="{2708E2CF-226B-4865-BF0D-154652335FDA}" type="pres">
      <dgm:prSet presAssocID="{CDE39737-207F-4E7D-AF45-AD1D54C9A3F2}" presName="Accent" presStyleLbl="bgShp" presStyleIdx="4" presStyleCnt="5" custLinFactX="-100000" custLinFactNeighborX="-146313" custLinFactNeighborY="-86301"/>
      <dgm:spPr/>
    </dgm:pt>
    <dgm:pt modelId="{4368CDD3-976D-422F-9063-0A7BFB344FDA}" type="pres">
      <dgm:prSet presAssocID="{CDE39737-207F-4E7D-AF45-AD1D54C9A3F2}" presName="Child5" presStyleLbl="node1" presStyleIdx="4" presStyleCnt="5" custLinFactNeighborX="-37723" custLinFactNeighborY="-27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7941A6-1688-4E20-B5B6-CEA802F1D959}" type="presOf" srcId="{46474334-509B-4621-8E83-4767C9E9179B}" destId="{0249B71C-08F2-4C6B-8DBF-718D786BB1CC}" srcOrd="0" destOrd="0" presId="urn:microsoft.com/office/officeart/2011/layout/HexagonRadial"/>
    <dgm:cxn modelId="{A57E791F-4C8C-453D-9644-772C403F86C6}" srcId="{06AC8C72-4DA3-4C13-99EF-7862494F52F5}" destId="{AEEE971F-3A44-4870-B768-1ED06170D2A7}" srcOrd="1" destOrd="0" parTransId="{FCA9A976-1A7D-4508-9A94-5D01E0E3A98C}" sibTransId="{DA786F57-4F6F-4E1C-9443-6E49E6574B6C}"/>
    <dgm:cxn modelId="{7F59A70A-C9A0-4C18-8F52-E25DC0CED270}" type="presOf" srcId="{F804BFB2-7678-47A4-B601-FBF658117B24}" destId="{B4AA72C7-A05A-4F6E-9916-B7FBE1C5D49F}" srcOrd="0" destOrd="0" presId="urn:microsoft.com/office/officeart/2011/layout/HexagonRadial"/>
    <dgm:cxn modelId="{E675201A-9A6C-4335-8E34-829FEF9810C8}" srcId="{06AC8C72-4DA3-4C13-99EF-7862494F52F5}" destId="{CDE39737-207F-4E7D-AF45-AD1D54C9A3F2}" srcOrd="4" destOrd="0" parTransId="{1E312CC8-8D80-4D54-82F2-FB55D08B75AD}" sibTransId="{1E66D4BF-6524-4E66-9622-BD7328546E34}"/>
    <dgm:cxn modelId="{FF4C8C05-B121-4831-A7E9-5356C206F5D3}" srcId="{06AC8C72-4DA3-4C13-99EF-7862494F52F5}" destId="{F804BFB2-7678-47A4-B601-FBF658117B24}" srcOrd="0" destOrd="0" parTransId="{B508AF15-03DA-4015-A06C-29B1E093C58D}" sibTransId="{40DCE2AB-5EB9-46CB-990B-232BE1CC2EAC}"/>
    <dgm:cxn modelId="{08FAD3BB-E228-4DDC-A0E9-BCF45D18A733}" type="presOf" srcId="{CDE39737-207F-4E7D-AF45-AD1D54C9A3F2}" destId="{4368CDD3-976D-422F-9063-0A7BFB344FDA}" srcOrd="0" destOrd="0" presId="urn:microsoft.com/office/officeart/2011/layout/HexagonRadial"/>
    <dgm:cxn modelId="{CDBF8D13-30B8-463D-8C70-2198E5E75148}" srcId="{06AC8C72-4DA3-4C13-99EF-7862494F52F5}" destId="{DA1571A2-2DB5-4D9A-BF53-12DB3BE9AE00}" srcOrd="2" destOrd="0" parTransId="{4E96CC4C-BC8A-4EB7-9E68-763B78B070B7}" sibTransId="{6E17557E-1417-472E-A70C-5F8004389C9A}"/>
    <dgm:cxn modelId="{8EAA7A7D-3BC7-47B5-B009-F936685B7014}" type="presOf" srcId="{AEEE971F-3A44-4870-B768-1ED06170D2A7}" destId="{CE6E205E-5B3D-4B31-B136-CCD6B40E4E33}" srcOrd="0" destOrd="0" presId="urn:microsoft.com/office/officeart/2011/layout/HexagonRadial"/>
    <dgm:cxn modelId="{D03AE69F-603E-4E40-A2B0-1205EDA82585}" srcId="{46474334-509B-4621-8E83-4767C9E9179B}" destId="{06AC8C72-4DA3-4C13-99EF-7862494F52F5}" srcOrd="0" destOrd="0" parTransId="{59AAEA8E-2925-482F-988B-AD00A270C409}" sibTransId="{24F044BD-9EC7-4C1D-9319-E46B9E415318}"/>
    <dgm:cxn modelId="{5C24A283-29CA-4D26-95BA-091963FE3C61}" srcId="{06AC8C72-4DA3-4C13-99EF-7862494F52F5}" destId="{15F0FC25-B230-4955-A94B-BFABCBA84EF0}" srcOrd="3" destOrd="0" parTransId="{DBD12EA4-3098-49C0-A74B-4871DA7FFF11}" sibTransId="{FB9CA930-2EEF-4249-A508-1F1372BC9984}"/>
    <dgm:cxn modelId="{D7DC55E3-31F1-404B-8320-9721B2325578}" type="presOf" srcId="{06AC8C72-4DA3-4C13-99EF-7862494F52F5}" destId="{D7FB3474-9030-4A8E-A8B7-A6D79B078297}" srcOrd="0" destOrd="0" presId="urn:microsoft.com/office/officeart/2011/layout/HexagonRadial"/>
    <dgm:cxn modelId="{FBFBBD00-C4A7-405C-A434-6B60702AB887}" type="presOf" srcId="{DA1571A2-2DB5-4D9A-BF53-12DB3BE9AE00}" destId="{6AFE0A38-09CB-42F0-8D94-25870D767971}" srcOrd="0" destOrd="0" presId="urn:microsoft.com/office/officeart/2011/layout/HexagonRadial"/>
    <dgm:cxn modelId="{8C35DD38-3070-4C24-9CDD-3B4EADFC1BA5}" type="presOf" srcId="{15F0FC25-B230-4955-A94B-BFABCBA84EF0}" destId="{1AE75CA4-96A2-44B2-A520-098D1E69BDD0}" srcOrd="0" destOrd="0" presId="urn:microsoft.com/office/officeart/2011/layout/HexagonRadial"/>
    <dgm:cxn modelId="{B750A553-4B78-4B62-8D94-BFE99E3BEA1A}" type="presParOf" srcId="{0249B71C-08F2-4C6B-8DBF-718D786BB1CC}" destId="{D7FB3474-9030-4A8E-A8B7-A6D79B078297}" srcOrd="0" destOrd="0" presId="urn:microsoft.com/office/officeart/2011/layout/HexagonRadial"/>
    <dgm:cxn modelId="{FB457589-1938-4C67-95D2-3785A47C966C}" type="presParOf" srcId="{0249B71C-08F2-4C6B-8DBF-718D786BB1CC}" destId="{1446DB8A-B871-4D94-9BAF-11E5B097458E}" srcOrd="1" destOrd="0" presId="urn:microsoft.com/office/officeart/2011/layout/HexagonRadial"/>
    <dgm:cxn modelId="{1D4C7D70-40E1-44FD-B8A2-EFE546D8ECCA}" type="presParOf" srcId="{1446DB8A-B871-4D94-9BAF-11E5B097458E}" destId="{EB36518C-920C-4363-8135-EAA050812DB1}" srcOrd="0" destOrd="0" presId="urn:microsoft.com/office/officeart/2011/layout/HexagonRadial"/>
    <dgm:cxn modelId="{6796112E-75F5-41B9-86BD-251EF078731B}" type="presParOf" srcId="{0249B71C-08F2-4C6B-8DBF-718D786BB1CC}" destId="{B4AA72C7-A05A-4F6E-9916-B7FBE1C5D49F}" srcOrd="2" destOrd="0" presId="urn:microsoft.com/office/officeart/2011/layout/HexagonRadial"/>
    <dgm:cxn modelId="{B3374874-834D-429E-BBBE-8253822436EF}" type="presParOf" srcId="{0249B71C-08F2-4C6B-8DBF-718D786BB1CC}" destId="{A7CB2AFF-880C-4136-A89C-D71D42809D7F}" srcOrd="3" destOrd="0" presId="urn:microsoft.com/office/officeart/2011/layout/HexagonRadial"/>
    <dgm:cxn modelId="{81A94465-5229-448C-8BFB-454961414685}" type="presParOf" srcId="{A7CB2AFF-880C-4136-A89C-D71D42809D7F}" destId="{0A520DAA-2DC4-409D-8A57-62BDC510D203}" srcOrd="0" destOrd="0" presId="urn:microsoft.com/office/officeart/2011/layout/HexagonRadial"/>
    <dgm:cxn modelId="{45EAA2B7-2738-43C3-8EBA-7749A4A837D8}" type="presParOf" srcId="{0249B71C-08F2-4C6B-8DBF-718D786BB1CC}" destId="{CE6E205E-5B3D-4B31-B136-CCD6B40E4E33}" srcOrd="4" destOrd="0" presId="urn:microsoft.com/office/officeart/2011/layout/HexagonRadial"/>
    <dgm:cxn modelId="{B7CB718A-4180-4A74-BEED-F2CA3778E0FD}" type="presParOf" srcId="{0249B71C-08F2-4C6B-8DBF-718D786BB1CC}" destId="{51009EBD-BC6A-40E3-AAA7-4E1425AB875C}" srcOrd="5" destOrd="0" presId="urn:microsoft.com/office/officeart/2011/layout/HexagonRadial"/>
    <dgm:cxn modelId="{5E32F30D-BDFF-4928-B4F7-4BF8811A5E27}" type="presParOf" srcId="{51009EBD-BC6A-40E3-AAA7-4E1425AB875C}" destId="{E41B9936-1693-477E-A184-567C0D8667F6}" srcOrd="0" destOrd="0" presId="urn:microsoft.com/office/officeart/2011/layout/HexagonRadial"/>
    <dgm:cxn modelId="{A1F8A51D-E1D4-424A-94FD-9AD36DF4EFE6}" type="presParOf" srcId="{0249B71C-08F2-4C6B-8DBF-718D786BB1CC}" destId="{6AFE0A38-09CB-42F0-8D94-25870D767971}" srcOrd="6" destOrd="0" presId="urn:microsoft.com/office/officeart/2011/layout/HexagonRadial"/>
    <dgm:cxn modelId="{71BE53B7-4AA9-4416-BA78-66ADF14989F7}" type="presParOf" srcId="{0249B71C-08F2-4C6B-8DBF-718D786BB1CC}" destId="{72CF1A17-A213-4056-99C2-46E171681F45}" srcOrd="7" destOrd="0" presId="urn:microsoft.com/office/officeart/2011/layout/HexagonRadial"/>
    <dgm:cxn modelId="{EC32EAA2-61A7-4B4E-A8DC-7B15B901BA3A}" type="presParOf" srcId="{72CF1A17-A213-4056-99C2-46E171681F45}" destId="{064F2B4F-6D76-42D9-BEF7-80E235C8597B}" srcOrd="0" destOrd="0" presId="urn:microsoft.com/office/officeart/2011/layout/HexagonRadial"/>
    <dgm:cxn modelId="{B97675FE-0C12-47F2-AA83-07A79C67B60E}" type="presParOf" srcId="{0249B71C-08F2-4C6B-8DBF-718D786BB1CC}" destId="{1AE75CA4-96A2-44B2-A520-098D1E69BDD0}" srcOrd="8" destOrd="0" presId="urn:microsoft.com/office/officeart/2011/layout/HexagonRadial"/>
    <dgm:cxn modelId="{A44D8CBC-EF2A-45B6-9917-82D9BF225F75}" type="presParOf" srcId="{0249B71C-08F2-4C6B-8DBF-718D786BB1CC}" destId="{8DA3E1E2-F932-47FB-9E3B-C648A1C3242A}" srcOrd="9" destOrd="0" presId="urn:microsoft.com/office/officeart/2011/layout/HexagonRadial"/>
    <dgm:cxn modelId="{19E4D45E-145E-4807-9B9F-FA90EC3F7E16}" type="presParOf" srcId="{8DA3E1E2-F932-47FB-9E3B-C648A1C3242A}" destId="{2708E2CF-226B-4865-BF0D-154652335FDA}" srcOrd="0" destOrd="0" presId="urn:microsoft.com/office/officeart/2011/layout/HexagonRadial"/>
    <dgm:cxn modelId="{88303713-2303-4CE4-B8BB-6B9663EB9077}" type="presParOf" srcId="{0249B71C-08F2-4C6B-8DBF-718D786BB1CC}" destId="{4368CDD3-976D-422F-9063-0A7BFB344FDA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B3474-9030-4A8E-A8B7-A6D79B078297}">
      <dsp:nvSpPr>
        <dsp:cNvPr id="0" name=""/>
        <dsp:cNvSpPr/>
      </dsp:nvSpPr>
      <dsp:spPr>
        <a:xfrm>
          <a:off x="2627971" y="1328849"/>
          <a:ext cx="2030921" cy="175682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chemeClr val="tx1"/>
              </a:solidFill>
              <a:cs typeface="B Nazanin" pitchFamily="2" charset="-78"/>
            </a:rPr>
            <a:t>کارکردهای رسانه</a:t>
          </a:r>
          <a:endParaRPr lang="en-US" sz="32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964523" y="1619980"/>
        <a:ext cx="1357817" cy="1174567"/>
      </dsp:txXfrm>
    </dsp:sp>
    <dsp:sp modelId="{0A520DAA-2DC4-409D-8A57-62BDC510D203}">
      <dsp:nvSpPr>
        <dsp:cNvPr id="0" name=""/>
        <dsp:cNvSpPr/>
      </dsp:nvSpPr>
      <dsp:spPr>
        <a:xfrm>
          <a:off x="3262193" y="4046967"/>
          <a:ext cx="766260" cy="6602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4AA72C7-A05A-4F6E-9916-B7FBE1C5D49F}">
      <dsp:nvSpPr>
        <dsp:cNvPr id="0" name=""/>
        <dsp:cNvSpPr/>
      </dsp:nvSpPr>
      <dsp:spPr>
        <a:xfrm>
          <a:off x="1087700" y="0"/>
          <a:ext cx="1664325" cy="143983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پیوند</a:t>
          </a:r>
          <a:endParaRPr lang="en-US" sz="3200" b="1" kern="1200" dirty="0">
            <a:cs typeface="B Nazanin" pitchFamily="2" charset="-78"/>
          </a:endParaRPr>
        </a:p>
      </dsp:txBody>
      <dsp:txXfrm>
        <a:off x="1363514" y="238612"/>
        <a:ext cx="1112697" cy="962613"/>
      </dsp:txXfrm>
    </dsp:sp>
    <dsp:sp modelId="{E41B9936-1693-477E-A184-567C0D8667F6}">
      <dsp:nvSpPr>
        <dsp:cNvPr id="0" name=""/>
        <dsp:cNvSpPr/>
      </dsp:nvSpPr>
      <dsp:spPr>
        <a:xfrm>
          <a:off x="4893062" y="694629"/>
          <a:ext cx="766260" cy="6602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E6E205E-5B3D-4B31-B136-CCD6B40E4E33}">
      <dsp:nvSpPr>
        <dsp:cNvPr id="0" name=""/>
        <dsp:cNvSpPr/>
      </dsp:nvSpPr>
      <dsp:spPr>
        <a:xfrm>
          <a:off x="4530651" y="151005"/>
          <a:ext cx="1664325" cy="143983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جامعه پذیر کردن </a:t>
          </a:r>
          <a:endParaRPr lang="en-US" sz="2000" b="1" kern="1200" dirty="0">
            <a:cs typeface="B Nazanin" pitchFamily="2" charset="-78"/>
          </a:endParaRPr>
        </a:p>
      </dsp:txBody>
      <dsp:txXfrm>
        <a:off x="4806465" y="389617"/>
        <a:ext cx="1112697" cy="962613"/>
      </dsp:txXfrm>
    </dsp:sp>
    <dsp:sp modelId="{064F2B4F-6D76-42D9-BEF7-80E235C8597B}">
      <dsp:nvSpPr>
        <dsp:cNvPr id="0" name=""/>
        <dsp:cNvSpPr/>
      </dsp:nvSpPr>
      <dsp:spPr>
        <a:xfrm>
          <a:off x="5527290" y="3503339"/>
          <a:ext cx="766260" cy="6602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AFE0A38-09CB-42F0-8D94-25870D767971}">
      <dsp:nvSpPr>
        <dsp:cNvPr id="0" name=""/>
        <dsp:cNvSpPr/>
      </dsp:nvSpPr>
      <dsp:spPr>
        <a:xfrm>
          <a:off x="4983664" y="2778507"/>
          <a:ext cx="1664325" cy="143983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سرگرمی</a:t>
          </a:r>
          <a:endParaRPr lang="en-US" sz="3200" b="1" kern="1200" dirty="0">
            <a:cs typeface="B Nazanin" pitchFamily="2" charset="-78"/>
          </a:endParaRPr>
        </a:p>
      </dsp:txBody>
      <dsp:txXfrm>
        <a:off x="5259478" y="3017119"/>
        <a:ext cx="1112697" cy="962613"/>
      </dsp:txXfrm>
    </dsp:sp>
    <dsp:sp modelId="{2708E2CF-226B-4865-BF0D-154652335FDA}">
      <dsp:nvSpPr>
        <dsp:cNvPr id="0" name=""/>
        <dsp:cNvSpPr/>
      </dsp:nvSpPr>
      <dsp:spPr>
        <a:xfrm>
          <a:off x="453483" y="2959718"/>
          <a:ext cx="766260" cy="6602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AE75CA4-96A2-44B2-A520-098D1E69BDD0}">
      <dsp:nvSpPr>
        <dsp:cNvPr id="0" name=""/>
        <dsp:cNvSpPr/>
      </dsp:nvSpPr>
      <dsp:spPr>
        <a:xfrm>
          <a:off x="2537361" y="3513162"/>
          <a:ext cx="1664325" cy="143983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نظارت</a:t>
          </a:r>
          <a:endParaRPr lang="en-US" sz="2400" b="1" kern="1200" dirty="0">
            <a:cs typeface="B Nazanin" pitchFamily="2" charset="-78"/>
          </a:endParaRPr>
        </a:p>
      </dsp:txBody>
      <dsp:txXfrm>
        <a:off x="2813175" y="3751774"/>
        <a:ext cx="1112697" cy="962613"/>
      </dsp:txXfrm>
    </dsp:sp>
    <dsp:sp modelId="{4368CDD3-976D-422F-9063-0A7BFB344FDA}">
      <dsp:nvSpPr>
        <dsp:cNvPr id="0" name=""/>
        <dsp:cNvSpPr/>
      </dsp:nvSpPr>
      <dsp:spPr>
        <a:xfrm>
          <a:off x="362880" y="2234894"/>
          <a:ext cx="1664325" cy="143983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تفسیر</a:t>
          </a:r>
          <a:endParaRPr lang="en-US" sz="2400" b="1" kern="1200" dirty="0">
            <a:cs typeface="B Nazanin" pitchFamily="2" charset="-78"/>
          </a:endParaRPr>
        </a:p>
      </dsp:txBody>
      <dsp:txXfrm>
        <a:off x="638694" y="2473506"/>
        <a:ext cx="1112697" cy="962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1E76CB-BEAB-4089-8768-3503EA30ACA7}" type="datetimeFigureOut">
              <a:rPr lang="en-US"/>
              <a:pPr>
                <a:defRPr/>
              </a:pPr>
              <a:t>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CF4A2D-3F48-433B-B29F-D9D4EC17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29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30A47C-D7A9-4027-AC9D-C8D2E08BC897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382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2AF026-2317-415F-9726-8DB786C382E3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908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76962-1B70-476A-8A34-FFB166F92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28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4F8A-3241-4FEA-B773-0B5510EEC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3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58C7-95F4-4709-A1C6-D48418465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58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33F4-8C4D-4156-8F01-C5278581EC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86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AAEF-182C-4CE5-99E5-3C67F9328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9A95-E652-496A-BDDC-4B6CEAA72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85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FC61-B631-4D9F-BD8D-AA6D8158F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66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CE13-461A-447A-898A-E8A2FADFD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49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35A3-A9C8-4392-B219-FCBA3C63D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50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4F71-C608-4ABC-8296-EA57DF652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38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A66B-FD11-4DC1-9DA8-57D911769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96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6BDE13-0771-4CB4-A93B-795906EA4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/>
            <a:r>
              <a:rPr lang="fa-IR" altLang="en-US" b="1" smtClean="0">
                <a:solidFill>
                  <a:schemeClr val="bg1"/>
                </a:solidFill>
                <a:cs typeface="B Lotus" pitchFamily="2" charset="-78"/>
              </a:rPr>
              <a:t/>
            </a:r>
            <a:br>
              <a:rPr lang="fa-IR" altLang="en-US" b="1" smtClean="0">
                <a:solidFill>
                  <a:schemeClr val="bg1"/>
                </a:solidFill>
                <a:cs typeface="B Lotus" pitchFamily="2" charset="-78"/>
              </a:rPr>
            </a:br>
            <a:r>
              <a:rPr lang="fa-IR" altLang="en-US" b="1" smtClean="0">
                <a:solidFill>
                  <a:schemeClr val="bg1"/>
                </a:solidFill>
                <a:cs typeface="B Lotus" pitchFamily="2" charset="-78"/>
              </a:rPr>
              <a:t>موضوع: </a:t>
            </a:r>
            <a:r>
              <a:rPr lang="fa-IR" altLang="en-US" sz="3200" b="1" smtClean="0">
                <a:solidFill>
                  <a:schemeClr val="bg1"/>
                </a:solidFill>
                <a:cs typeface="B Lotus" pitchFamily="2" charset="-78"/>
              </a:rPr>
              <a:t>تعریف، مفهوم و اهمیت رسانه ها</a:t>
            </a:r>
            <a:endParaRPr lang="en-US" altLang="en-US" b="1" smtClean="0">
              <a:solidFill>
                <a:schemeClr val="bg1"/>
              </a:solidFill>
              <a:cs typeface="B Lotus" pitchFamily="2" charset="-78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2822575"/>
            <a:ext cx="6400800" cy="1752600"/>
          </a:xfrm>
        </p:spPr>
        <p:txBody>
          <a:bodyPr/>
          <a:lstStyle/>
          <a:p>
            <a:pPr eaLnBrk="1" hangingPunct="1"/>
            <a:r>
              <a:rPr lang="fa-IR" altLang="en-US" smtClean="0">
                <a:solidFill>
                  <a:srgbClr val="FFFF00"/>
                </a:solidFill>
                <a:cs typeface="B Lotus" pitchFamily="2" charset="-78"/>
              </a:rPr>
              <a:t>فصل اول کتاب رسانه شناسی</a:t>
            </a:r>
          </a:p>
          <a:p>
            <a:pPr eaLnBrk="1" hangingPunct="1"/>
            <a:endParaRPr lang="en-US" altLang="en-US" smtClean="0">
              <a:solidFill>
                <a:srgbClr val="FFFF00"/>
              </a:solidFill>
              <a:cs typeface="B Lotus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B Lotus" pitchFamily="2" charset="-78"/>
              </a:rPr>
              <a:t>به‌نام خدا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j-ea"/>
              <a:cs typeface="B Lotus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30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132B75-8610-4EC5-AA73-D40105C7BE9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219200" y="914400"/>
          <a:ext cx="6705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 algn="r" rtl="1" eaLnBrk="1" hangingPunct="1">
              <a:buFont typeface="Arial" charset="0"/>
              <a:buNone/>
              <a:defRPr/>
            </a:pPr>
            <a:endParaRPr lang="fa-IR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 eaLnBrk="1" hangingPunct="1"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ارتباط جمعی </a:t>
            </a:r>
          </a:p>
          <a:p>
            <a:pPr marL="0" indent="0" algn="r" rtl="1" eaLnBrk="1" hangingPunct="1">
              <a:buFont typeface="Arial" charset="0"/>
              <a:buNone/>
              <a:defRPr/>
            </a:pP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روندی که طی آن دست اندکاران حرفه ای ارتباطات وسیله ای ارتباطی را طراحی کردند و از آن برای پخش پیام به صورتی وسیع و گسترده و سریع و پیوسته برای رسیدن به اهداف خاص  و رساندن مکان معین و مشخص و اعمال نفوذ در مخاطبان انبوه و ناهمگون که به صورتی گزینشی  به برنامه ها توجه  می کننند ، استفاده می شود</a:t>
            </a:r>
          </a:p>
          <a:p>
            <a:pPr marL="0" indent="0" algn="r" rtl="1"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B9A0D5-8DB3-400B-8F5D-46FEB6DA9C9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23256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r" rtl="1" eaLnBrk="1" hangingPunct="1">
              <a:buFont typeface="Arial" charset="0"/>
              <a:buNone/>
              <a:defRPr/>
            </a:pPr>
            <a:endParaRPr lang="fa-IR" sz="36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fa-IR" sz="36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ویژگی های ارتباط جمعی</a:t>
            </a:r>
          </a:p>
          <a:p>
            <a:pPr marL="514350" indent="-514350" algn="r" rtl="1" eaLnBrk="1" hangingPunct="1">
              <a:buFont typeface="+mj-lt"/>
              <a:buAutoNum type="arabicParenR"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پیام گیران ناآشنا و پراکنده </a:t>
            </a:r>
          </a:p>
          <a:p>
            <a:pPr marL="514350" indent="-514350" algn="r" rtl="1" eaLnBrk="1" hangingPunct="1">
              <a:buFont typeface="+mj-lt"/>
              <a:buAutoNum type="arabicParenR"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بازگشت پیام یا بازخورد با تاخیر </a:t>
            </a:r>
          </a:p>
          <a:p>
            <a:pPr marL="514350" indent="-514350" algn="r" rtl="1" eaLnBrk="1" hangingPunct="1">
              <a:buFont typeface="+mj-lt"/>
              <a:buAutoNum type="arabicParenR"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سرعت عمل زیاد </a:t>
            </a:r>
          </a:p>
          <a:p>
            <a:pPr marL="514350" indent="-514350" algn="r" rtl="1" eaLnBrk="1" hangingPunct="1">
              <a:buFont typeface="+mj-lt"/>
              <a:buAutoNum type="arabicParenR"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تکثیر پیام </a:t>
            </a:r>
          </a:p>
          <a:p>
            <a:pPr marL="514350" indent="-514350" algn="r" rtl="1" eaLnBrk="1" hangingPunct="1">
              <a:buFont typeface="+mj-lt"/>
              <a:buAutoNum type="arabicParenR"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ارتباط سطحی و ناپایدار </a:t>
            </a:r>
          </a:p>
          <a:p>
            <a:pPr marL="0" indent="0" algn="r" rtl="1" eaLnBrk="1" hangingPunct="1">
              <a:buFont typeface="Arial" charset="0"/>
              <a:buNone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36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C2581D-8CA0-4967-8EE6-4202A59B8E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Ø"/>
              <a:defRPr/>
            </a:pPr>
            <a:r>
              <a:rPr lang="fa-IR" sz="36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وسایل ارتباط جمعی </a:t>
            </a:r>
          </a:p>
          <a:p>
            <a:pPr algn="r" rtl="1" eaLnBrk="1" hangingPunct="1">
              <a:buFont typeface="Arial" charset="0"/>
              <a:buChar char="•"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وسایل چاپی ( کتب ، مجلات ، روزنامه ها)</a:t>
            </a:r>
          </a:p>
          <a:p>
            <a:pPr algn="r" rtl="1" eaLnBrk="1" hangingPunct="1">
              <a:buFont typeface="Arial" charset="0"/>
              <a:buChar char="•"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فیلم ( فیلم های سینمایی و تجاری) </a:t>
            </a:r>
          </a:p>
          <a:p>
            <a:pPr algn="r" rtl="1" eaLnBrk="1" hangingPunct="1">
              <a:buFont typeface="Arial" charset="0"/>
              <a:buChar char="•"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شبکه های رادیو و تلویزیون ( رادیو، تلویزیون کابلی، ماشین های ضبط تصویر)</a:t>
            </a:r>
          </a:p>
          <a:p>
            <a:pPr algn="r" rtl="1" eaLnBrk="1" hangingPunct="1">
              <a:buFont typeface="Arial" charset="0"/>
              <a:buChar char="•"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اینترنت به خصوص تار گسترده جهانی</a:t>
            </a:r>
            <a:r>
              <a:rPr lang="en-US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WWW</a:t>
            </a: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0" indent="0" algn="r" rtl="1" eaLnBrk="1" hangingPunct="1">
              <a:buFont typeface="Arial" charset="0"/>
              <a:buNone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مکالمات تلفن و فکس و موزه بزرگ را نمیتوان وسیله های ارتباط جمعی در نظر گرفت چون پیام خود را به طور سریع پخش و توزیع نمی کنند و دارای مخاطبان انبوه و متنوع نیستند.</a:t>
            </a:r>
            <a:endParaRPr lang="en-US" sz="36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C92212-DA1C-464F-8433-DDF5D3A5C5E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534400" cy="5745163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  <a:defRPr/>
            </a:pPr>
            <a:r>
              <a:rPr lang="fa-IR" sz="36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نقش و اهمیت رسانه ها و وسایل ارتباط جمعی در مطبوعات</a:t>
            </a:r>
          </a:p>
          <a:p>
            <a:pPr marL="514350" indent="-514350" algn="r" rtl="1" eaLnBrk="1" hangingPunct="1">
              <a:buFont typeface="Arial" charset="0"/>
              <a:buAutoNum type="arabicPeriod"/>
              <a:defRPr/>
            </a:pPr>
            <a:r>
              <a:rPr lang="fa-IR" sz="28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نقش و کارکرد اطلاع رسانی </a:t>
            </a:r>
          </a:p>
          <a:p>
            <a:pPr marL="514350" indent="-514350" algn="r" rtl="1" eaLnBrk="1" hangingPunct="1">
              <a:buFont typeface="Arial" charset="0"/>
              <a:buAutoNum type="arabicPeriod"/>
              <a:defRPr/>
            </a:pPr>
            <a:r>
              <a:rPr lang="fa-IR" sz="28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نقش و کارکرد بیان عقاید</a:t>
            </a:r>
          </a:p>
          <a:p>
            <a:pPr marL="0" indent="0" algn="r" rtl="1" eaLnBrk="1" hangingPunct="1">
              <a:buFont typeface="Arial" charset="0"/>
              <a:buNone/>
              <a:defRPr/>
            </a:pPr>
            <a:r>
              <a:rPr lang="fa-IR" sz="36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fa-IR" sz="36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 eaLnBrk="1" hangingPunct="1">
              <a:buFont typeface="Wingdings" pitchFamily="2" charset="2"/>
              <a:buChar char="q"/>
              <a:defRPr/>
            </a:pPr>
            <a:r>
              <a:rPr lang="fa-IR" sz="36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sz="36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نقش رسانه های ارتباط جمعی </a:t>
            </a:r>
          </a:p>
          <a:p>
            <a:pPr marL="514350" indent="-514350" algn="r" rtl="1" eaLnBrk="1" hangingPunct="1">
              <a:buFont typeface="Arial" charset="0"/>
              <a:buAutoNum type="arabicPeriod"/>
              <a:defRPr/>
            </a:pPr>
            <a:r>
              <a:rPr lang="fa-IR" sz="28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نقش آموزش </a:t>
            </a:r>
          </a:p>
          <a:p>
            <a:pPr marL="514350" indent="-514350" algn="r" rtl="1" eaLnBrk="1" hangingPunct="1">
              <a:buFont typeface="Arial" charset="0"/>
              <a:buAutoNum type="arabicPeriod"/>
              <a:defRPr/>
            </a:pPr>
            <a:r>
              <a:rPr lang="fa-IR" sz="28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نقش خبری رسانه های جمعی </a:t>
            </a:r>
          </a:p>
          <a:p>
            <a:pPr marL="514350" indent="-514350" algn="r" rtl="1" eaLnBrk="1" hangingPunct="1">
              <a:buFont typeface="Arial" charset="0"/>
              <a:buAutoNum type="arabicPeriod"/>
              <a:defRPr/>
            </a:pPr>
            <a:r>
              <a:rPr lang="fa-IR" sz="28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نقش تفریحی رسانه های جمعی </a:t>
            </a:r>
          </a:p>
          <a:p>
            <a:pPr marL="514350" indent="-514350" algn="r" rtl="1" eaLnBrk="1" hangingPunct="1">
              <a:buFont typeface="Arial" charset="0"/>
              <a:buAutoNum type="arabicPeriod"/>
              <a:defRPr/>
            </a:pPr>
            <a:r>
              <a:rPr lang="fa-IR" sz="28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نقش همگن سازی </a:t>
            </a:r>
          </a:p>
          <a:p>
            <a:pPr marL="514350" indent="-514350" algn="r" rtl="1" eaLnBrk="1" hangingPunct="1">
              <a:buFont typeface="Arial" charset="0"/>
              <a:buAutoNum type="arabicPeriod"/>
              <a:defRPr/>
            </a:pPr>
            <a:r>
              <a:rPr lang="fa-IR" sz="28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احساس تعلق اجتماعی</a:t>
            </a:r>
          </a:p>
          <a:p>
            <a:pPr marL="514350" indent="-514350" algn="r" rtl="1" eaLnBrk="1" hangingPunct="1">
              <a:buFont typeface="Arial" charset="0"/>
              <a:buAutoNum type="arabicPeriod"/>
              <a:defRPr/>
            </a:pPr>
            <a:r>
              <a:rPr lang="fa-IR" sz="28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نقش تبلیغی </a:t>
            </a:r>
          </a:p>
          <a:p>
            <a:pPr marL="0" indent="0" algn="r" rtl="1" eaLnBrk="1" hangingPunct="1">
              <a:buFont typeface="Arial" charset="0"/>
              <a:buNone/>
              <a:defRPr/>
            </a:pPr>
            <a:endParaRPr lang="fa-IR" sz="28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14350" indent="-514350" algn="r" rtl="1" eaLnBrk="1" hangingPunct="1">
              <a:buFont typeface="Arial" charset="0"/>
              <a:buAutoNum type="arabicPeriod"/>
              <a:defRPr/>
            </a:pPr>
            <a:endParaRPr lang="en-US" sz="28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8D1260-270E-4D5D-93FF-F15EF24A316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Oval 3"/>
          <p:cNvSpPr/>
          <p:nvPr/>
        </p:nvSpPr>
        <p:spPr>
          <a:xfrm>
            <a:off x="685800" y="2971800"/>
            <a:ext cx="1371600" cy="1295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sz="2000" b="1" dirty="0">
                <a:solidFill>
                  <a:schemeClr val="tx1"/>
                </a:solidFill>
                <a:cs typeface="B Nazanin" pitchFamily="2" charset="-78"/>
              </a:rPr>
              <a:t>کوتاه و فشرده باشد </a:t>
            </a:r>
            <a:endParaRPr lang="en-US" sz="20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57400" y="4191000"/>
            <a:ext cx="1371600" cy="1295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جامع و کامل باشد </a:t>
            </a:r>
            <a:endParaRPr lang="en-US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48113" y="4724400"/>
            <a:ext cx="1371600" cy="1295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جذاب باشد</a:t>
            </a:r>
            <a:endParaRPr lang="en-US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91200" y="4267200"/>
            <a:ext cx="1371600" cy="1295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با اهمیت باشد </a:t>
            </a:r>
            <a:endParaRPr lang="en-US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7162800" y="2895600"/>
            <a:ext cx="1371600" cy="1295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تازه باشد</a:t>
            </a:r>
            <a:r>
              <a:rPr lang="fa-IR" dirty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67013" y="1752600"/>
            <a:ext cx="3557587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sz="2800" b="1" dirty="0">
                <a:cs typeface="B Nazanin" pitchFamily="2" charset="-78"/>
              </a:rPr>
              <a:t>خبر باید </a:t>
            </a:r>
            <a:endParaRPr lang="en-US" sz="2800" b="1" dirty="0">
              <a:cs typeface="B Nazanin" pitchFamily="2" charset="-78"/>
            </a:endParaRPr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 flipH="1">
            <a:off x="1981200" y="2895600"/>
            <a:ext cx="2565400" cy="3810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2"/>
          </p:cNvCxnSpPr>
          <p:nvPr/>
        </p:nvCxnSpPr>
        <p:spPr>
          <a:xfrm flipH="1">
            <a:off x="2767013" y="2895600"/>
            <a:ext cx="1779587" cy="12954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</p:cNvCxnSpPr>
          <p:nvPr/>
        </p:nvCxnSpPr>
        <p:spPr>
          <a:xfrm>
            <a:off x="4546600" y="2895600"/>
            <a:ext cx="42863" cy="18288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68825" y="2895600"/>
            <a:ext cx="1755775" cy="13716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2"/>
          </p:cNvCxnSpPr>
          <p:nvPr/>
        </p:nvCxnSpPr>
        <p:spPr>
          <a:xfrm>
            <a:off x="4546600" y="2895600"/>
            <a:ext cx="2692400" cy="3429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TextBox 39"/>
          <p:cNvSpPr txBox="1">
            <a:spLocks noChangeArrowheads="1"/>
          </p:cNvSpPr>
          <p:nvPr/>
        </p:nvSpPr>
        <p:spPr bwMode="auto">
          <a:xfrm>
            <a:off x="3505200" y="685800"/>
            <a:ext cx="472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fa-IR" altLang="en-US" sz="2000" b="1">
                <a:solidFill>
                  <a:srgbClr val="7030A0"/>
                </a:solidFill>
                <a:latin typeface="Arial" panose="020B0604020202020204" pitchFamily="34" charset="0"/>
                <a:ea typeface="B Nazanin"/>
                <a:cs typeface="B Nazanin"/>
              </a:rPr>
              <a:t>2)نقش خبری رسانه های جمعی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pPr algn="r"/>
            <a:r>
              <a:rPr lang="fa-IR" altLang="en-US" sz="280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3) نقش تفریحی رسانه های جمعی </a:t>
            </a:r>
            <a:br>
              <a:rPr lang="fa-IR" altLang="en-US" sz="280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altLang="en-US" sz="280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fa-IR" altLang="en-US" sz="280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altLang="en-US" sz="280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br>
              <a:rPr lang="fa-IR" altLang="en-US" sz="280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n-US" altLang="en-US" sz="280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FF48B0-E8F9-4D39-BCA1-01F71C9C474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2362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a-IR" altLang="en-US" sz="2800" smtClean="0">
                <a:solidFill>
                  <a:srgbClr val="7030A0"/>
                </a:solidFill>
                <a:ea typeface="B Nazanin"/>
                <a:cs typeface="B Nazanin"/>
              </a:rPr>
              <a:t>3) نقش تفریحی رسانه های جمعی </a:t>
            </a:r>
            <a:br>
              <a:rPr lang="fa-IR" altLang="en-US" sz="2800" smtClean="0">
                <a:solidFill>
                  <a:srgbClr val="7030A0"/>
                </a:solidFill>
                <a:ea typeface="B Nazanin"/>
                <a:cs typeface="B Nazanin"/>
              </a:rPr>
            </a:br>
            <a:r>
              <a:rPr lang="fa-IR" altLang="en-US" sz="2800" smtClean="0">
                <a:solidFill>
                  <a:srgbClr val="7030A0"/>
                </a:solidFill>
                <a:ea typeface="B Nazanin"/>
                <a:cs typeface="B Nazanin"/>
              </a:rPr>
              <a:t/>
            </a:r>
            <a:br>
              <a:rPr lang="fa-IR" altLang="en-US" sz="2800" smtClean="0">
                <a:solidFill>
                  <a:srgbClr val="7030A0"/>
                </a:solidFill>
                <a:ea typeface="B Nazanin"/>
                <a:cs typeface="B Nazanin"/>
              </a:rPr>
            </a:br>
            <a:r>
              <a:rPr lang="fa-IR" altLang="en-US" sz="2800" smtClean="0">
                <a:solidFill>
                  <a:srgbClr val="7030A0"/>
                </a:solidFill>
                <a:ea typeface="B Nazanin"/>
                <a:cs typeface="B Nazanin"/>
              </a:rPr>
              <a:t> </a:t>
            </a:r>
            <a:br>
              <a:rPr lang="fa-IR" altLang="en-US" sz="2800" smtClean="0">
                <a:solidFill>
                  <a:srgbClr val="7030A0"/>
                </a:solidFill>
                <a:ea typeface="B Nazanin"/>
                <a:cs typeface="B Nazanin"/>
              </a:rPr>
            </a:br>
            <a:endParaRPr lang="en-US" altLang="en-US" sz="2800" smtClean="0">
              <a:solidFill>
                <a:srgbClr val="7030A0"/>
              </a:solidFill>
              <a:ea typeface="B Nazanin"/>
              <a:cs typeface="B Nazanin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3200" smtClean="0">
                <a:solidFill>
                  <a:srgbClr val="7030A0"/>
                </a:solidFill>
                <a:ea typeface="B Nazanin"/>
                <a:cs typeface="B Nazanin"/>
              </a:rPr>
              <a:t>4) نقش همگن سازی </a:t>
            </a:r>
            <a:br>
              <a:rPr lang="fa-IR" altLang="en-US" sz="3200" smtClean="0">
                <a:solidFill>
                  <a:srgbClr val="7030A0"/>
                </a:solidFill>
                <a:ea typeface="B Nazanin"/>
                <a:cs typeface="B Nazanin"/>
              </a:rPr>
            </a:br>
            <a:endParaRPr lang="en-US" altLang="en-US" sz="320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6096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3200" smtClean="0">
                <a:solidFill>
                  <a:srgbClr val="7030A0"/>
                </a:solidFill>
                <a:ea typeface="B Nazanin"/>
                <a:cs typeface="B Nazanin"/>
              </a:rPr>
              <a:t>5) احساس تعلق اجتماعی</a:t>
            </a:r>
            <a:br>
              <a:rPr lang="fa-IR" altLang="en-US" sz="3200" smtClean="0">
                <a:solidFill>
                  <a:srgbClr val="7030A0"/>
                </a:solidFill>
                <a:ea typeface="B Nazanin"/>
                <a:cs typeface="B Nazanin"/>
              </a:rPr>
            </a:br>
            <a:endParaRPr lang="en-US" altLang="en-US" sz="320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72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ctr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تعاریف و مفاهیم رسانه</a:t>
            </a:r>
          </a:p>
          <a:p>
            <a:pPr marL="0" indent="0" algn="just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در لغت اسم آلت از مصدر « رسانیدن» و به معنای وسیله رسانیدن و در اصطلاح علوم ارتباطات اجتماعی مقصود از « رسانه» وسیله رسانیدن پیام از پیام دهنده به پیام گیرنده است .</a:t>
            </a:r>
          </a:p>
          <a:p>
            <a:pPr marL="0" indent="0" algn="just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 فرهنگ عمید : به عنوان حسرت و اندوه و افسوس </a:t>
            </a:r>
          </a:p>
          <a:p>
            <a:pPr marL="0" indent="0" algn="just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 فرهنگ اندیشه نو: رسانه به عنوان اصطلاح کلی برای اشاره به سیستم ها یا دستگاهای انتقال اطلاعات مانند: روزنامه و رادیو و تلویزیون </a:t>
            </a:r>
            <a:endParaRPr lang="en-US" altLang="en-US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dirty="0"/>
              <a:t>11/11/1393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7467600" cy="365125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fa-IR" dirty="0"/>
              <a:t>رحمان معرفت، گروه علم اطلاعات و دانش شناسی دانشگاه سمنان</a:t>
            </a:r>
            <a:endParaRPr lang="en-US" dirty="0"/>
          </a:p>
        </p:txBody>
      </p:sp>
      <p:sp>
        <p:nvSpPr>
          <p:cNvPr id="410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C293D3-3C56-4A89-930E-18143E564A5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3200" smtClean="0">
                <a:solidFill>
                  <a:srgbClr val="7030A0"/>
                </a:solidFill>
                <a:ea typeface="B Nazanin"/>
                <a:cs typeface="B Nazanin"/>
              </a:rPr>
              <a:t>6)نقش تبلیغی</a:t>
            </a:r>
            <a:endParaRPr lang="en-US" altLang="en-US" sz="320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7010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r" rtl="1" eaLnBrk="1" hangingPunct="1">
              <a:buFont typeface="Arial" charset="0"/>
              <a:buChar char="•"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از میان رسانه های جمعی رادیو و تلویزیون مهم ترین وسیله خبر یا اطلاع در عصر ما محسوب می شود.</a:t>
            </a:r>
          </a:p>
          <a:p>
            <a:pPr algn="r" rtl="1" eaLnBrk="1" hangingPunct="1">
              <a:buFont typeface="Arial" charset="0"/>
              <a:buChar char="•"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تلویزیون در مدت کوتاهی اطلاعات مورد نیاز و خبر رویدادهای گوناگون را در دور افتاده ترین نقطه دنیا به طور دائم و مستقیم در اختیار گیرنده قرار می دهد.</a:t>
            </a:r>
          </a:p>
          <a:p>
            <a:pPr algn="r" rtl="1" eaLnBrk="1" hangingPunct="1">
              <a:buFont typeface="Arial" charset="0"/>
              <a:buChar char="•"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این وسیله به چهار طریق مختلف فضا را دگرگون می کند:</a:t>
            </a:r>
          </a:p>
          <a:p>
            <a:pPr marL="514350" indent="-514350" algn="r" rtl="1" eaLnBrk="1" hangingPunct="1">
              <a:buFont typeface="Arial" charset="0"/>
              <a:buAutoNum type="arabicPeriod"/>
              <a:defRPr/>
            </a:pP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فاصله میان نمایش و تماشاگر را از بین می برد.</a:t>
            </a:r>
          </a:p>
          <a:p>
            <a:pPr marL="514350" indent="-514350" algn="r" rtl="1" eaLnBrk="1" hangingPunct="1">
              <a:buFont typeface="Arial" charset="0"/>
              <a:buAutoNum type="arabicPeriod"/>
              <a:defRPr/>
            </a:pPr>
            <a:r>
              <a:rPr lang="fa-IR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مرز میان زندگی خصوصی و زندگی اجتماعی را حذف می کند.</a:t>
            </a:r>
          </a:p>
          <a:p>
            <a:pPr marL="514350" indent="-514350" algn="r" rtl="1" eaLnBrk="1" hangingPunct="1">
              <a:buFont typeface="Arial" charset="0"/>
              <a:buAutoNum type="arabicPeriod"/>
              <a:defRPr/>
            </a:pPr>
            <a:r>
              <a:rPr lang="fa-IR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هرحادثه ای را ولو در ابعاد وسیع ، در روی صفحه خود کوچک و محدود می سازد.</a:t>
            </a:r>
          </a:p>
          <a:p>
            <a:pPr marL="514350" indent="-514350" algn="r" rtl="1" eaLnBrk="1" hangingPunct="1">
              <a:buFont typeface="Arial" charset="0"/>
              <a:buAutoNum type="arabicPeriod"/>
              <a:defRPr/>
            </a:pPr>
            <a:r>
              <a:rPr lang="fa-IR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به حوادث و اتفاقات چهره ای دل انگیز و لذت بخش می دهد.</a:t>
            </a:r>
          </a:p>
          <a:p>
            <a:pPr marL="0" indent="0" algn="r" rtl="1" eaLnBrk="1" hangingPunct="1">
              <a:buFont typeface="Arial" charset="0"/>
              <a:buNone/>
              <a:defRPr/>
            </a:pPr>
            <a:endParaRPr lang="en-US" sz="40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42F183-9EB8-43D5-B92F-DE64743A463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سازمان وسایل ارتباط جمعی 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تشکیلات و سازمان وسایل ارتباط جمعی درهر کشور با توجه به نیاز های فرهنگی – اجتماعی آن به وجود امده است .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سازمان خبری هرچند گسترده و عظیم تر باشند بی شک به تعداد بیشتری از خبرنگاران و روزنامه نگاران نیازمند است.</a:t>
            </a:r>
            <a:endParaRPr lang="en-US" altLang="en-US" sz="40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AC7A85-06BA-402D-9C06-D465B676DD9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سازمان تحریه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سردبیر: </a:t>
            </a: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وظیفه سردبیر که در راس سازمان خبری قرار میگیرد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هماهنگ کردن عوامل اجرایی و فعالیت های آن ها با خط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مشی رسانه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ایجاد ارتباط و هماهنگی بین گروه ها، شعب 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اعمال گوناگون در کلیه بخش های خبری 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نظارت بر امور خبری و تعیین برنامه های کوتاه مدت و بلند </a:t>
            </a: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مدت </a:t>
            </a: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برای حسن اجرای کار</a:t>
            </a:r>
            <a:endParaRPr lang="en-US" altLang="en-US" sz="40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E0DE80-9AE5-4CC0-BA27-F7894B3480D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معاون سردبیر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 حکم جانشین و قائم مقام سردبیر فعالیت می کند</a:t>
            </a: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دبیر سرویس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سازمان های خبری از سرویس های گوناگونی تشکیل شده اند که در راس دبیر سرویس در محدوده های کوچک تر وظایف سردبیر را در حوزه سرویس ها برعهده دارد.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دبیر فنی 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مسئولیت بخش ، صفحه آرایی و صفحه بندی ، به طور کلی امور فنی از حروفچینی تا مرحله چاپ و نظارت بر چاپ را برعهده دارد</a:t>
            </a: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altLang="en-US" sz="40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BB38F1-2CA1-46F6-B121-A2747AD7D81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4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5. ویراستاری یا هیئت ویراستاران 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وظیفه تعیین فعالیت خبرنگاران و روزنامه نگاران را با منشی روزنامه ارزیابی و به عنوان کانال پالایش اخبار عمل می کنند.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4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6. سرویس عکس 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برخی سازمان ها عکاس خبری ندارند، دارای سرویس جداگانه ای برای تامین قسمت های تصویری می باشند.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4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7. آرشیو عکس وخبر 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دارا بودن بانک اطلاعات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200763-391D-4E1A-91B7-439BE42346E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364163"/>
          </a:xfrm>
        </p:spPr>
        <p:txBody>
          <a:bodyPr/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8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8. اتاق خبر 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4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اصطلاحی که به مرکز دریافت وارسال خبر، توسط دستگاه های تل فکس و نمابر گفته می شود.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8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9. کتابخانه 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4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درکنار تحریه به عنوان مرکز مطالعات ازاد و تخصصی وجود کتابخانه لازم و حیاتی است </a:t>
            </a:r>
            <a:r>
              <a:rPr lang="fa-IR" altLang="en-US" sz="48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86BF04-55A7-4E8E-95B5-13FDC1E48E6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 و کارکرد فرهنگی- اجتماعی 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fa-IR" altLang="en-US" sz="40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1.نیاز های ارتباطی و اطلاعات جامعه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اغلب اوقات نهاد های که بر زندگی مردم تاثیر می گذارند، خارج از دسترس شهروند معمولی هستند و این دوری بدان معناست که اغلب بحش های جامعه، از روش کار این نهاد ها از جمله رسانه های گروهی اگاهی ندارند. این ناآگاهی منجربه بیگانگی می شود و مانع مشارکت کامل فردی و احتماعی می شود.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مسئله آزادی به تمامی مورد بررسی و باز اندیشی قرار گرفته است.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fa-IR" altLang="en-US" sz="36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C5FCF4-7099-4D55-9CD2-FBC56F6135D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endParaRPr lang="fa-IR" altLang="en-US" sz="44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4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ابقاء و نوآوری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4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 باید به ابقای سنن و فرهنگ ها یاری رسانند. دستاوردها و ارزش های گذشته را یادآور شوند و هویت ملی و اعتقاد جمعی را فزونی بخشند.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4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ویژه کارهای فرهنگی</a:t>
            </a:r>
            <a:r>
              <a:rPr lang="fa-IR" altLang="en-US" sz="44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4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 نوعی تجلی فرهنگی اند، اغلب اوقات رسانه ها تنها ارتباط فرهنگی اند که در درسترس توده مردم قرار دارد.</a:t>
            </a:r>
            <a:endParaRPr lang="en-US" altLang="en-US" sz="44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50E7B1-528D-46A5-915B-D6AFE2A371E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5. حکومت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حکومت نمی تواند بدون ارتباط با شهروندان و با اجزای سازمانی خود در سطح مرکزی و محلی عمل کند.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کارهای ویژه ای همچون: جریان مداوم اطلاعات، دستور العمل ها ، عقاید و مشارکت فعالانه  را از حکومت به مردم و از بالعکس 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6. مدیریت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برای تطبیق عملیات خود با محیط خارجی ، هماهنگ کردن فعالیت های خود و حفظ ارتباط مداوم با کارکنان خویش ، نیازمند جریان مستمر اطلاعات است </a:t>
            </a: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altLang="en-US" sz="40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8FAA0-7196-4759-B801-1A620310A51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r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 دانشنامه علوم اجتماعی: رسانه های گروهی یک نهاد اجتماعی را تشکیل می دهند که به تولید و توزیع دانش  می پردازند و دارای مشخصه ای برجسته همچون استفاده نسبی از فن اوری پیشرفته در تولید و پخش پیام می باشد.</a:t>
            </a:r>
          </a:p>
          <a:p>
            <a:pPr marL="0" indent="0" algn="r" rtl="1" eaLnBrk="1" hangingPunct="1">
              <a:buFont typeface="Arial" panose="020B0604020202020204" pitchFamily="34" charset="0"/>
              <a:buNone/>
            </a:pPr>
            <a:endParaRPr lang="fa-IR" altLang="en-US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 مجموع</a:t>
            </a:r>
          </a:p>
          <a:p>
            <a:pPr marL="0" indent="0" algn="r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می توان گفت که واژه رسانه به گرداوری انواع مختلفی از تکنولوژی های دیداری – شنیداری، با هدف ارتباط بر میگرد، که انواع مختلف رسانه شامل: متن و صوت و گرافیک و انیمیشن و ....</a:t>
            </a:r>
            <a:endParaRPr lang="en-US" altLang="en-US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رحمان معرفت، گروه علم اطلاعات و دانش شناسی دانشگاه سمنان</a:t>
            </a:r>
            <a:endParaRPr lang="en-US" dirty="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1E5466-64F2-48EB-967B-5777AA41256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7. امور اقتصادی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 خود نیز سازمان های اقتصادی هستند و می توانند در تجارت ، کشاورزی و تربیت نیروی انسانی نقش محرک را ایفاء کنند.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8. آموزش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 گزارش کمیسیون بین المللی یونسکو؛ هر فردی باید امکان داشته باشد در سراسر زندگی خود به آموختن ادامه دهد.رسانه های ارتباطی چه برای این کار برنامه ریزی شده باشند و چه نشده باشند، اموزش دهنده اند، زیرا مردم همواره از آن ها می آموزند و تاثیر می گیرند. </a:t>
            </a:r>
            <a:endParaRPr lang="en-US" altLang="en-US" sz="36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dirty="0"/>
              <a:t>11/11/1393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6324600" cy="365125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fa-IR" dirty="0"/>
              <a:t>رحمان معرفت، گروه علم اطلاعات و دانش شناسی دانشگاه سمنان</a:t>
            </a:r>
            <a:endParaRPr lang="en-US" dirty="0"/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CBDF6-34A1-4020-A62F-E61285BB27A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های سنتی و رسانه های مدرن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fa-IR" altLang="en-US" sz="36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الف) رسانه های ارتباط جمعی در تکثیر، توزیع و ذخیره سازی اطلاعات، جاذبه و قدرت عظیمی به این رسانه ها را موجب شده است که این رسانه ها ، اثرات روانی و اجتماعی گسترده ای برمخاطبین خود داشته باشد در حالی که رسانه های سنتی هیچ گاه چنین اثری روی مخاطبین خود ندارند.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ب) رسانه های ارتباط جمعی برای فعالیت، نیاز به سازمان بندی ، برنامه ریزی و مدیریت دارند واین کیفیتی است که در رسانه های سنتی وجود ندارد.</a:t>
            </a:r>
            <a:endParaRPr lang="en-US" altLang="en-US" sz="36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solidFill>
            <a:srgbClr val="FFFF66"/>
          </a:solidFill>
        </p:spPr>
        <p:txBody>
          <a:bodyPr/>
          <a:lstStyle/>
          <a:p>
            <a:pPr>
              <a:defRPr/>
            </a:pPr>
            <a:r>
              <a:rPr lang="en-US" dirty="0"/>
              <a:t>11/11/1393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7162800" cy="365125"/>
          </a:xfrm>
          <a:solidFill>
            <a:srgbClr val="FFFF66"/>
          </a:solidFill>
        </p:spPr>
        <p:txBody>
          <a:bodyPr/>
          <a:lstStyle/>
          <a:p>
            <a:pPr>
              <a:defRPr/>
            </a:pPr>
            <a:r>
              <a:rPr lang="fa-IR" dirty="0"/>
              <a:t>رحمان معرفت، گروه علم اطلاعات و دانش شناسی دانشگاه سمنان</a:t>
            </a:r>
            <a:endParaRPr lang="en-US" dirty="0"/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FFFF66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37F673-CDBC-4A78-9204-93A282B506F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ویژگی های رسانه های ارتباطی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1.سرعت: </a:t>
            </a: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یکی از خصوصیات مهم رسانه های ارتباطی است. سرعت در رسانه ها متفاوت است ، در برخی رسانه ها سریع تر از سایر رسانه ها عمل کرده و زودتر اخبار و حوادث را بیان می کند.</a:t>
            </a:r>
            <a:endParaRPr lang="fa-IR" altLang="en-US" sz="40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*رادیو سریع ترین رسانه خبری و پسر از آن تلویزیون می باشد.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عمق: </a:t>
            </a: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عمق یک رسانه از نظر تاثیر بر مخاطب خود ، با سرعت آن نسبت معکوس دارد.</a:t>
            </a:r>
            <a:endParaRPr lang="fa-IR" altLang="en-US" sz="360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وسعت: </a:t>
            </a: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گستردگی و میزان اطلاعاتی که در مورد یک موضوع خاص ارائه می کند.</a:t>
            </a:r>
            <a:endParaRPr lang="en-US" altLang="en-US" sz="40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E8709-7C91-40E1-B534-42864B7192C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دسترسی : </a:t>
            </a: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رادیو به طور تقریبی بیشتر از سایر رسانه ها در دسترس همگان می باشد.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ارزان بودن گیرنده های رادیویی و برد نسبتا طولانی امواج ان ، این رسانه رایک رسانه همگانی و قابل دسترس در اورده است.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5. تداوم: </a:t>
            </a: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کتاب اثر دائمی تر از سایر رسانه هاست . محتوای یک کتاب تقریبا در تمامی طول عمر در حافظه خواننده باقی می ماند.و همچنین می توان برای مدت طولانی در خانه و کتابخانه نگهداری کرد.</a:t>
            </a:r>
            <a:endParaRPr lang="fa-IR" altLang="en-US" sz="40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6. محلی بودن: </a:t>
            </a:r>
            <a:r>
              <a:rPr lang="fa-IR" altLang="en-US" sz="36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مانند روزنامه 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از روزنامه، رادیو و تلویزیون رسانه محلی می باشند در صورتی که مجله ، فیلم و کتاب فاقد خصوصیت محلی بود می باشند.</a:t>
            </a:r>
            <a:endParaRPr lang="fa-IR" altLang="en-US" sz="40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240A88-896F-4BFA-B9FD-D25B274FA19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4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7. درگیری حواس: </a:t>
            </a:r>
            <a:r>
              <a:rPr lang="fa-IR" altLang="en-US" sz="40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تمامی رسانه های چاپی و تلویزیون فقط  با حس بینایی در ارتباط  می باشند. اما رادیو با حس شنوایی افراد در ارتباط است.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4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8. اعتبار: </a:t>
            </a: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های چاپی به طور سنتی از اعتبار بیشتری برخوردار هستند 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کتاب شاید معتبررر ترین رسانه ارتباطی باشد.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a-IR" altLang="en-US" sz="40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اما تحقیقات نشان داده که اعتبار یک رسانه تاحدود زیادی بسته به اعتبار افرادی دارد که آن را مدیریت می کنند.</a:t>
            </a:r>
            <a:endParaRPr lang="en-US" altLang="en-US" sz="440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BE2887-25EA-45FD-91F4-D704782DCEA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منابع و ماخذ</a:t>
            </a:r>
            <a:endParaRPr lang="en-US" altLang="en-US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sz="400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دانایی، نسرین. </a:t>
            </a:r>
            <a:r>
              <a:rPr lang="en-US" altLang="en-US" sz="400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1388</a:t>
            </a:r>
            <a:r>
              <a:rPr lang="fa-IR" altLang="en-US" sz="400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رسانه شناسی. تهران: مبنای خرد. (فصل اول).</a:t>
            </a:r>
          </a:p>
          <a:p>
            <a:pPr algn="r" rtl="1"/>
            <a:endParaRPr lang="fa-IR" altLang="en-US" sz="400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308725"/>
            <a:ext cx="2590800" cy="365125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dirty="0"/>
              <a:t>11/11/1393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08725"/>
            <a:ext cx="6172200" cy="365125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fa-IR" b="1" dirty="0"/>
              <a:t>رحمان معرفت، گروه علم اطلاعات و دانش شناسی دانشگاه سمنان</a:t>
            </a:r>
            <a:endParaRPr lang="en-US" b="1" dirty="0"/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29E4D9-0E97-4F28-9E57-D00EE9100D9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 rtl="1" eaLnBrk="1" hangingPunct="1">
              <a:buFont typeface="Arial" charset="0"/>
              <a:buNone/>
              <a:defRPr/>
            </a:pPr>
            <a:r>
              <a:rPr lang="fa-IR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انواع رسانه ها </a:t>
            </a:r>
          </a:p>
          <a:p>
            <a:pPr marL="0" indent="0" algn="just" rtl="1" eaLnBrk="1" hangingPunct="1">
              <a:buFont typeface="Arial" charset="0"/>
              <a:buNone/>
              <a:defRPr/>
            </a:pPr>
            <a:r>
              <a:rPr lang="fa-IR" dirty="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 توجه به مفهوم </a:t>
            </a:r>
          </a:p>
          <a:p>
            <a:pPr marL="514350" indent="-514350" algn="just" rtl="1" eaLnBrk="1" hangingPunct="1">
              <a:buFont typeface="Arial" charset="0"/>
              <a:buAutoNum type="arabicPeriod"/>
              <a:defRPr/>
            </a:pP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های منطقی شامل : تبلیغات و روابط عمومی و روزنامه نگاری ، زبان نوشتاری و گفتاری </a:t>
            </a:r>
          </a:p>
          <a:p>
            <a:pPr marL="514350" indent="-514350" algn="just" rtl="1" eaLnBrk="1" hangingPunct="1">
              <a:buFont typeface="Arial" charset="0"/>
              <a:buAutoNum type="arabicPeriod"/>
              <a:defRPr/>
            </a:pP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رسانه های فیزیکی شامل: تلویزیون، رادیو و روزنامه</a:t>
            </a:r>
            <a:endParaRPr lang="en-US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just" rtl="1" eaLnBrk="1" hangingPunct="1">
              <a:buFont typeface="Arial" charset="0"/>
              <a:buNone/>
              <a:defRPr/>
            </a:pPr>
            <a:endParaRPr lang="fa-IR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just" rtl="1" eaLnBrk="1" hangingPunct="1">
              <a:buFont typeface="Arial" charset="0"/>
              <a:buNone/>
              <a:defRPr/>
            </a:pPr>
            <a:r>
              <a:rPr lang="fa-IR" dirty="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 توجه به نوع ارتباط</a:t>
            </a:r>
          </a:p>
          <a:p>
            <a:pPr marL="514350" indent="-514350" algn="just" rtl="1" eaLnBrk="1" hangingPunct="1">
              <a:buFont typeface="Arial" charset="0"/>
              <a:buAutoNum type="arabicPeriod"/>
              <a:defRPr/>
            </a:pP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های شخصی </a:t>
            </a:r>
          </a:p>
          <a:p>
            <a:pPr marL="514350" indent="-514350" algn="just" rtl="1" eaLnBrk="1" hangingPunct="1">
              <a:buFont typeface="Arial" charset="0"/>
              <a:buAutoNum type="arabicPeriod"/>
              <a:defRPr/>
            </a:pPr>
            <a:r>
              <a:rPr lang="fa-IR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های جمعی </a:t>
            </a:r>
          </a:p>
          <a:p>
            <a:pPr marL="0" indent="0" algn="just" rtl="1" eaLnBrk="1" hangingPunct="1">
              <a:buFont typeface="Arial" charset="0"/>
              <a:buNone/>
              <a:defRPr/>
            </a:pPr>
            <a:endParaRPr lang="fa-IR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260622-2C01-4CFA-9B84-5D564387225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 algn="r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الف) رسانه های شخصی یا انفرادی </a:t>
            </a:r>
          </a:p>
          <a:p>
            <a:pPr marL="0" indent="0" algn="r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وسایلی هستند که پیام را از پیام دهنده به تعداد محدودی پیام گیرنده مشخص منتقل می کنند</a:t>
            </a:r>
          </a:p>
          <a:p>
            <a:pPr marL="0" indent="0" algn="r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مانند: نامه . تلفن  و فکس </a:t>
            </a:r>
          </a:p>
          <a:p>
            <a:pPr marL="0" indent="0" algn="r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ب) رسانه های جمعی</a:t>
            </a:r>
          </a:p>
          <a:p>
            <a:pPr marL="0" indent="0" algn="r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 روزنامه نگاری این واژه تحت عنوان اطلاع رسانی به صورت همگانی</a:t>
            </a:r>
          </a:p>
          <a:p>
            <a:pPr marL="0" indent="0" algn="r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 اصطلاح کلی : به معنای شناخت ابزارها و روش هایی که برای ایجاد ارتباط با مخاطبان انبوه است.</a:t>
            </a:r>
          </a:p>
          <a:p>
            <a:pPr marL="0" indent="0" algn="r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5EC534-DFB1-40F5-BAC0-C94EB5BDDB2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ctr" rtl="1" eaLnBrk="1" hangingPunct="1">
              <a:buFont typeface="Arial" charset="0"/>
              <a:buNone/>
              <a:defRPr/>
            </a:pPr>
            <a:endParaRPr lang="fa-IR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 rtl="1" eaLnBrk="1" hangingPunct="1">
              <a:buFont typeface="Arial" charset="0"/>
              <a:buNone/>
              <a:defRPr/>
            </a:pPr>
            <a:r>
              <a:rPr lang="fa-IR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انواع رسانه های جمعی</a:t>
            </a:r>
          </a:p>
          <a:p>
            <a:pPr algn="just" rtl="1" eaLnBrk="1" hangingPunct="1">
              <a:buFont typeface="Wingdings" pitchFamily="2" charset="2"/>
              <a:buChar char="q"/>
              <a:defRPr/>
            </a:pPr>
            <a:r>
              <a:rPr lang="fa-IR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های چاپی: روزنامه ، مجله و کتاب</a:t>
            </a:r>
          </a:p>
          <a:p>
            <a:pPr algn="just" rtl="1" eaLnBrk="1" hangingPunct="1">
              <a:buFont typeface="Wingdings" pitchFamily="2" charset="2"/>
              <a:buChar char="q"/>
              <a:defRPr/>
            </a:pPr>
            <a:r>
              <a:rPr lang="fa-IR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های پخش: تلویزیون، رادیو و سیستم های صوتی </a:t>
            </a:r>
          </a:p>
          <a:p>
            <a:pPr algn="just" rtl="1" eaLnBrk="1" hangingPunct="1">
              <a:buFont typeface="Wingdings" pitchFamily="2" charset="2"/>
              <a:buChar char="q"/>
              <a:defRPr/>
            </a:pPr>
            <a:r>
              <a:rPr lang="fa-IR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های کامپیوتری: اینترنت ، بانک اطلاعاتی </a:t>
            </a:r>
          </a:p>
          <a:p>
            <a:pPr algn="just" rtl="1" eaLnBrk="1" hangingPunct="1"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های خیابانی : پوستر های تبلیغاتی ، بدنه های اتوبوس ، تابلوهای خیابانی </a:t>
            </a:r>
          </a:p>
          <a:p>
            <a:pPr algn="just" rtl="1" eaLnBrk="1" hangingPunct="1">
              <a:buFont typeface="Wingdings" pitchFamily="2" charset="2"/>
              <a:buChar char="q"/>
              <a:defRPr/>
            </a:pPr>
            <a:r>
              <a:rPr lang="fa-IR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نشریات</a:t>
            </a:r>
            <a:endParaRPr lang="en-US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D64669-F38B-4646-8C03-1690D0E67FB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8"/>
            <a:ext cx="8229600" cy="5516562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نشریات به 4 دسته تقسیم بندی می شود</a:t>
            </a:r>
          </a:p>
          <a:p>
            <a:pPr marL="514350" indent="-514350" algn="r" rtl="1" eaLnBrk="1" hangingPunct="1">
              <a:buFont typeface="+mj-lt"/>
              <a:buAutoNum type="arabicParenR"/>
              <a:defRPr/>
            </a:pPr>
            <a:r>
              <a:rPr lang="fa-IR" sz="36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sz="3600" dirty="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های چاپی </a:t>
            </a: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که بر روی کاغذ چاپ می شوند.</a:t>
            </a:r>
          </a:p>
          <a:p>
            <a:pPr marL="514350" indent="-514350" algn="r" rtl="1" eaLnBrk="1" hangingPunct="1">
              <a:buFont typeface="+mj-lt"/>
              <a:buAutoNum type="arabicParenR"/>
              <a:defRPr/>
            </a:pPr>
            <a:r>
              <a:rPr lang="fa-IR" sz="36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sz="3600" dirty="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نشریات الکترونیک: </a:t>
            </a: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تفاوت این نشریات با نشریه های چاپی ، تنها در جنس عرضه آن هاست .</a:t>
            </a:r>
          </a:p>
          <a:p>
            <a:pPr marL="0" indent="0" algn="r" rtl="1" eaLnBrk="1" hangingPunct="1">
              <a:buFont typeface="Arial" charset="0"/>
              <a:buNone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0" indent="0" algn="r" rtl="1" eaLnBrk="1" hangingPunct="1">
              <a:buFont typeface="Arial" charset="0"/>
              <a:buNone/>
              <a:defRPr/>
            </a:pP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3)  </a:t>
            </a:r>
            <a:r>
              <a:rPr lang="fa-IR" sz="3600" dirty="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های دیجیتالی: </a:t>
            </a:r>
            <a:r>
              <a:rPr lang="fa-I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محتوای این رسانه ها از صفر و یک تشکیل شده  می شود.</a:t>
            </a:r>
            <a:endParaRPr lang="en-US" sz="36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A6BC95-6886-4509-9297-DAE1F7E924D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r" rtl="1" eaLnBrk="1" hangingPunct="1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4) </a:t>
            </a:r>
            <a:r>
              <a:rPr lang="fa-IR" altLang="en-US" sz="360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رسانه های سایبر </a:t>
            </a:r>
          </a:p>
          <a:p>
            <a:pPr marL="0" indent="0" algn="r" rtl="1" eaLnBrk="1" hangingPunct="1">
              <a:buFont typeface="Arial" panose="020B0604020202020204" pitchFamily="34" charset="0"/>
              <a:buNone/>
            </a:pPr>
            <a:r>
              <a:rPr lang="fa-IR" altLang="en-US" sz="36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از نظر جنس و فیزیک همان جنس و فیزیک نشریه های دیجیتال را دارند اما مانند نسخه های چاپی نیستند.</a:t>
            </a:r>
          </a:p>
          <a:p>
            <a:pPr marL="0" indent="0" algn="r" rtl="1" eaLnBrk="1" hangingPunct="1">
              <a:buFont typeface="Arial" panose="020B0604020202020204" pitchFamily="34" charset="0"/>
              <a:buNone/>
            </a:pPr>
            <a:r>
              <a:rPr lang="fa-IR" altLang="en-US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به عنوان مثال : یک روزنامه تا زمانی که روی کاغذ است رسانه ای چاپی است ، اگر آن را به صورت آنالوگ تبدیک کنیم نشریه الکترونیک داریم و اگر محتوا آن را به صفر و یک تبدیک کنیم وارد مقوله دیجیتال شده ایم و واگر چیزهایی شبیه به لینک  متن و تصویر و .... به ان اضافه کنیم رسانه سایبری داریم </a:t>
            </a:r>
            <a:endParaRPr lang="en-US" altLang="en-US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278E6D-8217-4472-9897-61332B0E54F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 rtl="1" eaLnBrk="1" hangingPunct="1"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کارکردهای رسانه </a:t>
            </a:r>
          </a:p>
          <a:p>
            <a:pPr marL="0" indent="0" algn="r" rtl="1" eaLnBrk="1" hangingPunct="1">
              <a:buFont typeface="Arial" charset="0"/>
              <a:buNone/>
              <a:defRPr/>
            </a:pPr>
            <a:r>
              <a:rPr lang="fa-IR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منظور از کارکرد، نقش و وظیفه نیمی از امور است که بر عهده رسانه های جمعی گداشته می شود و انتظار می رود ، رسانه ها در تحقق آن عمل کنند.</a:t>
            </a:r>
          </a:p>
          <a:p>
            <a:pPr algn="r" rtl="1" eaLnBrk="1" hangingPunct="1">
              <a:buFont typeface="Wingdings" pitchFamily="2" charset="2"/>
              <a:buChar char="ü"/>
              <a:defRPr/>
            </a:pPr>
            <a:r>
              <a:rPr lang="fa-IR" dirty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a-IR" dirty="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جامعه پذیر کردن </a:t>
            </a:r>
          </a:p>
          <a:p>
            <a:pPr algn="r" rtl="1" eaLnBrk="1" hangingPunct="1">
              <a:buFont typeface="Wingdings" pitchFamily="2" charset="2"/>
              <a:buChar char="ü"/>
              <a:defRPr/>
            </a:pPr>
            <a:r>
              <a:rPr lang="fa-IR" dirty="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سرگرمی</a:t>
            </a:r>
          </a:p>
          <a:p>
            <a:pPr algn="r" rtl="1" eaLnBrk="1" hangingPunct="1">
              <a:buFont typeface="Wingdings" pitchFamily="2" charset="2"/>
              <a:buChar char="ü"/>
              <a:defRPr/>
            </a:pPr>
            <a:r>
              <a:rPr lang="fa-IR" dirty="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نظارت </a:t>
            </a:r>
          </a:p>
          <a:p>
            <a:pPr marL="0" indent="0" algn="r" rtl="1" eaLnBrk="1" hangingPunct="1">
              <a:buFont typeface="Wingdings" pitchFamily="2" charset="2"/>
              <a:buChar char="ü"/>
              <a:defRPr/>
            </a:pPr>
            <a:r>
              <a:rPr lang="fa-IR" dirty="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تفسیر</a:t>
            </a:r>
          </a:p>
          <a:p>
            <a:pPr marL="0" indent="0" algn="r" rtl="1" eaLnBrk="1" hangingPunct="1">
              <a:buFont typeface="Wingdings" pitchFamily="2" charset="2"/>
              <a:buChar char="ü"/>
              <a:defRPr/>
            </a:pPr>
            <a:r>
              <a:rPr lang="fa-IR" dirty="0" smtClean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پیوند</a:t>
            </a:r>
          </a:p>
          <a:p>
            <a:pPr algn="r" rtl="1" eaLnBrk="1" hangingPunct="1">
              <a:buFont typeface="Wingdings" pitchFamily="2" charset="2"/>
              <a:buChar char="ü"/>
              <a:defRPr/>
            </a:pPr>
            <a:endParaRPr lang="fa-IR" dirty="0" smtClean="0">
              <a:solidFill>
                <a:srgbClr val="FFC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 eaLnBrk="1" hangingPunct="1">
              <a:buFont typeface="Wingdings" pitchFamily="2" charset="2"/>
              <a:buChar char="ü"/>
              <a:defRPr/>
            </a:pPr>
            <a:endParaRPr lang="fa-IR" dirty="0" smtClean="0">
              <a:solidFill>
                <a:srgbClr val="FFC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 eaLnBrk="1" hangingPunct="1">
              <a:buFont typeface="Wingdings" pitchFamily="2" charset="2"/>
              <a:buChar char="ü"/>
              <a:defRPr/>
            </a:pPr>
            <a:endParaRPr lang="fa-IR" dirty="0" smtClean="0">
              <a:solidFill>
                <a:srgbClr val="FFC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 rtl="1" eaLnBrk="1" hangingPunct="1">
              <a:buFont typeface="Arial" charset="0"/>
              <a:buNone/>
              <a:defRPr/>
            </a:pPr>
            <a:endParaRPr lang="en-US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11/11/1393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رحمان معرفت، گروه علم اطلاعات و دانش شناسی دانشگاه سمنان</a:t>
            </a:r>
            <a:endParaRPr lang="en-US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AD70A4-FC23-47FD-86AB-2595E959A76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2317</Words>
  <Application>Microsoft Office PowerPoint</Application>
  <PresentationFormat>On-screen Show (4:3)</PresentationFormat>
  <Paragraphs>257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B Lotus</vt:lpstr>
      <vt:lpstr>Arabic Typesetting</vt:lpstr>
      <vt:lpstr>Wingdings</vt:lpstr>
      <vt:lpstr>Courier New</vt:lpstr>
      <vt:lpstr>B Nazanin</vt:lpstr>
      <vt:lpstr>Office Theme</vt:lpstr>
      <vt:lpstr> موضوع: تعریف، مفهوم و اهمیت رسانه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3) نقش تفریحی رسانه های جمعی     </vt:lpstr>
      <vt:lpstr>3) نقش تفریحی رسانه های جمعی     </vt:lpstr>
      <vt:lpstr>4) نقش همگن سازی  </vt:lpstr>
      <vt:lpstr>5) احساس تعلق اجتماعی </vt:lpstr>
      <vt:lpstr>6)نقش تبلیغی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منابع و ماخذ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</dc:title>
  <dc:creator>MOhammad</dc:creator>
  <cp:lastModifiedBy>Rahman</cp:lastModifiedBy>
  <cp:revision>71</cp:revision>
  <dcterms:created xsi:type="dcterms:W3CDTF">2011-12-22T10:14:15Z</dcterms:created>
  <dcterms:modified xsi:type="dcterms:W3CDTF">2015-02-08T18:14:47Z</dcterms:modified>
  <cp:contentStatus/>
</cp:coreProperties>
</file>