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876" r:id="rId1"/>
  </p:sldMasterIdLst>
  <p:handoutMasterIdLst>
    <p:handoutMasterId r:id="rId67"/>
  </p:handoutMasterIdLst>
  <p:sldIdLst>
    <p:sldId id="256" r:id="rId2"/>
    <p:sldId id="295" r:id="rId3"/>
    <p:sldId id="296" r:id="rId4"/>
    <p:sldId id="297" r:id="rId5"/>
    <p:sldId id="324" r:id="rId6"/>
    <p:sldId id="326" r:id="rId7"/>
    <p:sldId id="371" r:id="rId8"/>
    <p:sldId id="325" r:id="rId9"/>
    <p:sldId id="299" r:id="rId10"/>
    <p:sldId id="300" r:id="rId11"/>
    <p:sldId id="301" r:id="rId12"/>
    <p:sldId id="302" r:id="rId13"/>
    <p:sldId id="304" r:id="rId14"/>
    <p:sldId id="305" r:id="rId15"/>
    <p:sldId id="318" r:id="rId16"/>
    <p:sldId id="307" r:id="rId17"/>
    <p:sldId id="308" r:id="rId18"/>
    <p:sldId id="309" r:id="rId19"/>
    <p:sldId id="310" r:id="rId20"/>
    <p:sldId id="311" r:id="rId21"/>
    <p:sldId id="312" r:id="rId22"/>
    <p:sldId id="313" r:id="rId23"/>
    <p:sldId id="315" r:id="rId24"/>
    <p:sldId id="316" r:id="rId25"/>
    <p:sldId id="317" r:id="rId26"/>
    <p:sldId id="319" r:id="rId27"/>
    <p:sldId id="320" r:id="rId28"/>
    <p:sldId id="321" r:id="rId29"/>
    <p:sldId id="322" r:id="rId30"/>
    <p:sldId id="323" r:id="rId31"/>
    <p:sldId id="327" r:id="rId32"/>
    <p:sldId id="329" r:id="rId33"/>
    <p:sldId id="375" r:id="rId34"/>
    <p:sldId id="362" r:id="rId35"/>
    <p:sldId id="363" r:id="rId36"/>
    <p:sldId id="365" r:id="rId37"/>
    <p:sldId id="361" r:id="rId38"/>
    <p:sldId id="339" r:id="rId39"/>
    <p:sldId id="376" r:id="rId40"/>
    <p:sldId id="340" r:id="rId41"/>
    <p:sldId id="341" r:id="rId42"/>
    <p:sldId id="366" r:id="rId43"/>
    <p:sldId id="367" r:id="rId44"/>
    <p:sldId id="377" r:id="rId45"/>
    <p:sldId id="378" r:id="rId46"/>
    <p:sldId id="342" r:id="rId47"/>
    <p:sldId id="343" r:id="rId48"/>
    <p:sldId id="344" r:id="rId49"/>
    <p:sldId id="345" r:id="rId50"/>
    <p:sldId id="346" r:id="rId51"/>
    <p:sldId id="355" r:id="rId52"/>
    <p:sldId id="356" r:id="rId53"/>
    <p:sldId id="347" r:id="rId54"/>
    <p:sldId id="349" r:id="rId55"/>
    <p:sldId id="350" r:id="rId56"/>
    <p:sldId id="348" r:id="rId57"/>
    <p:sldId id="351" r:id="rId58"/>
    <p:sldId id="359" r:id="rId59"/>
    <p:sldId id="352" r:id="rId60"/>
    <p:sldId id="372" r:id="rId61"/>
    <p:sldId id="373" r:id="rId62"/>
    <p:sldId id="374" r:id="rId63"/>
    <p:sldId id="370" r:id="rId64"/>
    <p:sldId id="369" r:id="rId65"/>
    <p:sldId id="354" r:id="rId66"/>
  </p:sldIdLst>
  <p:sldSz cx="9144000" cy="6858000" type="screen4x3"/>
  <p:notesSz cx="6735763" cy="9866313"/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632" autoAdjust="0"/>
    <p:restoredTop sz="94660"/>
  </p:normalViewPr>
  <p:slideViewPr>
    <p:cSldViewPr>
      <p:cViewPr varScale="1">
        <p:scale>
          <a:sx n="70" d="100"/>
          <a:sy n="70" d="100"/>
        </p:scale>
        <p:origin x="139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16932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156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BBB19F1C-BC7C-4818-B800-02F890C9A752}" type="datetimeFigureOut">
              <a:rPr lang="fa-IR" smtClean="0"/>
              <a:pPr/>
              <a:t>13/05/1440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3816932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156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C3762910-2396-4A6D-B52D-A14A9147C853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7349961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AD1381A2-87DB-40E6-8595-8FC71507389F}" type="datetimeFigureOut">
              <a:rPr lang="fa-IR" smtClean="0"/>
              <a:pPr/>
              <a:t>13/05/1440</a:t>
            </a:fld>
            <a:endParaRPr lang="fa-I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fa-I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AC5A4EF0-4F07-4BFA-949A-86D0381125F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381A2-87DB-40E6-8595-8FC71507389F}" type="datetimeFigureOut">
              <a:rPr lang="fa-IR" smtClean="0"/>
              <a:pPr/>
              <a:t>13/05/1440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A4EF0-4F07-4BFA-949A-86D0381125F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381A2-87DB-40E6-8595-8FC71507389F}" type="datetimeFigureOut">
              <a:rPr lang="fa-IR" smtClean="0"/>
              <a:pPr/>
              <a:t>13/05/1440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A4EF0-4F07-4BFA-949A-86D0381125F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D1381A2-87DB-40E6-8595-8FC71507389F}" type="datetimeFigureOut">
              <a:rPr lang="fa-IR" smtClean="0"/>
              <a:pPr/>
              <a:t>13/05/1440</a:t>
            </a:fld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C5A4EF0-4F07-4BFA-949A-86D0381125F6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fa-I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AD1381A2-87DB-40E6-8595-8FC71507389F}" type="datetimeFigureOut">
              <a:rPr lang="fa-IR" smtClean="0"/>
              <a:pPr/>
              <a:t>13/05/1440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fa-I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AC5A4EF0-4F07-4BFA-949A-86D0381125F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381A2-87DB-40E6-8595-8FC71507389F}" type="datetimeFigureOut">
              <a:rPr lang="fa-IR" smtClean="0"/>
              <a:pPr/>
              <a:t>13/05/1440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A4EF0-4F07-4BFA-949A-86D0381125F6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381A2-87DB-40E6-8595-8FC71507389F}" type="datetimeFigureOut">
              <a:rPr lang="fa-IR" smtClean="0"/>
              <a:pPr/>
              <a:t>13/05/1440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A4EF0-4F07-4BFA-949A-86D0381125F6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D1381A2-87DB-40E6-8595-8FC71507389F}" type="datetimeFigureOut">
              <a:rPr lang="fa-IR" smtClean="0"/>
              <a:pPr/>
              <a:t>13/05/1440</a:t>
            </a:fld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C5A4EF0-4F07-4BFA-949A-86D0381125F6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a-I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381A2-87DB-40E6-8595-8FC71507389F}" type="datetimeFigureOut">
              <a:rPr lang="fa-IR" smtClean="0"/>
              <a:pPr/>
              <a:t>13/05/1440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A4EF0-4F07-4BFA-949A-86D0381125F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D1381A2-87DB-40E6-8595-8FC71507389F}" type="datetimeFigureOut">
              <a:rPr lang="fa-IR" smtClean="0"/>
              <a:pPr/>
              <a:t>13/05/1440</a:t>
            </a:fld>
            <a:endParaRPr lang="fa-I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C5A4EF0-4F07-4BFA-949A-86D0381125F6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fa-I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D1381A2-87DB-40E6-8595-8FC71507389F}" type="datetimeFigureOut">
              <a:rPr lang="fa-IR" smtClean="0"/>
              <a:pPr/>
              <a:t>13/05/1440</a:t>
            </a:fld>
            <a:endParaRPr lang="fa-I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C5A4EF0-4F07-4BFA-949A-86D0381125F6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a-I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D1381A2-87DB-40E6-8595-8FC71507389F}" type="datetimeFigureOut">
              <a:rPr lang="fa-IR" smtClean="0"/>
              <a:pPr/>
              <a:t>13/05/1440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fa-I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AC5A4EF0-4F07-4BFA-949A-86D0381125F6}" type="slidenum">
              <a:rPr lang="fa-IR" smtClean="0"/>
              <a:pPr/>
              <a:t>‹#›</a:t>
            </a:fld>
            <a:endParaRPr lang="fa-I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l" rtl="1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r" rtl="1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r" rtl="1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r" rtl="1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r" rtl="1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r" rtl="1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r" rtl="1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r" rtl="1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r" rtl="1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bolfazl\Pictures\323536_t0bCK3P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1736" y="1142984"/>
            <a:ext cx="5786478" cy="435771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10600" cy="563562"/>
          </a:xfrm>
        </p:spPr>
        <p:txBody>
          <a:bodyPr>
            <a:normAutofit/>
          </a:bodyPr>
          <a:lstStyle/>
          <a:p>
            <a:pPr algn="just"/>
            <a:r>
              <a:rPr lang="fa-IR" sz="2800" dirty="0">
                <a:solidFill>
                  <a:srgbClr val="FF0000"/>
                </a:solidFill>
                <a:latin typeface="Nazanin"/>
                <a:cs typeface="B Lotus" panose="00000400000000000000" pitchFamily="2" charset="-78"/>
              </a:rPr>
              <a:t>3. معرفی پیش نیازهای </a:t>
            </a:r>
            <a:r>
              <a:rPr lang="fa-IR" sz="2800" dirty="0" smtClean="0">
                <a:solidFill>
                  <a:srgbClr val="FF0000"/>
                </a:solidFill>
                <a:latin typeface="Nazanin"/>
                <a:cs typeface="B Lotus" panose="00000400000000000000" pitchFamily="2" charset="-78"/>
              </a:rPr>
              <a:t>نقد.... انواع منابع اطلاعاتی...ادامه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219200"/>
            <a:ext cx="8915400" cy="5254752"/>
          </a:xfrm>
        </p:spPr>
        <p:txBody>
          <a:bodyPr/>
          <a:lstStyle/>
          <a:p>
            <a:pPr marL="0" indent="0" algn="l" rtl="0">
              <a:buNone/>
            </a:pPr>
            <a:r>
              <a:rPr lang="en-US" dirty="0" smtClean="0">
                <a:solidFill>
                  <a:srgbClr val="FF0000"/>
                </a:solidFill>
              </a:rPr>
              <a:t>Erratum </a:t>
            </a:r>
          </a:p>
          <a:p>
            <a:pPr algn="l" rtl="0"/>
            <a:r>
              <a:rPr lang="en-US" dirty="0" smtClean="0"/>
              <a:t>an </a:t>
            </a:r>
            <a:r>
              <a:rPr lang="en-US" dirty="0"/>
              <a:t>error in printing or writing</a:t>
            </a:r>
            <a:r>
              <a:rPr lang="en-US" dirty="0" smtClean="0"/>
              <a:t>.</a:t>
            </a:r>
            <a:endParaRPr lang="en-US" dirty="0"/>
          </a:p>
          <a:p>
            <a:pPr algn="l" rtl="0"/>
            <a:r>
              <a:rPr lang="en-US" dirty="0"/>
              <a:t>a list of corrected errors appended to a book or </a:t>
            </a:r>
            <a:r>
              <a:rPr lang="en-US" dirty="0" smtClean="0"/>
              <a:t>published </a:t>
            </a:r>
            <a:r>
              <a:rPr lang="en-US" dirty="0"/>
              <a:t>in a subsequent issue of a </a:t>
            </a:r>
            <a:r>
              <a:rPr lang="en-US" dirty="0" smtClean="0"/>
              <a:t>journal</a:t>
            </a:r>
          </a:p>
          <a:p>
            <a:pPr marL="0" indent="0" algn="l" rtl="0">
              <a:buNone/>
            </a:pPr>
            <a:r>
              <a:rPr lang="en-US" dirty="0">
                <a:solidFill>
                  <a:srgbClr val="FF0000"/>
                </a:solidFill>
              </a:rPr>
              <a:t>Pamphlet or leaflet</a:t>
            </a:r>
          </a:p>
          <a:p>
            <a:pPr algn="l" rtl="0"/>
            <a:r>
              <a:rPr lang="en-US" dirty="0"/>
              <a:t>a small booklet or leaflet containing information or arguments about a single subject</a:t>
            </a:r>
          </a:p>
          <a:p>
            <a:pPr marL="0" indent="0" algn="l" rtl="0">
              <a:buNone/>
            </a:pPr>
            <a:r>
              <a:rPr lang="en-US" dirty="0">
                <a:solidFill>
                  <a:srgbClr val="FF0000"/>
                </a:solidFill>
              </a:rPr>
              <a:t>Brochure</a:t>
            </a:r>
          </a:p>
          <a:p>
            <a:pPr algn="l" rtl="0"/>
            <a:r>
              <a:rPr lang="en-US" dirty="0"/>
              <a:t>a small book or magazine containing pictures and information about a product or service</a:t>
            </a:r>
            <a:endParaRPr lang="en-US" dirty="0">
              <a:solidFill>
                <a:srgbClr val="FF0000"/>
              </a:solidFill>
            </a:endParaRPr>
          </a:p>
          <a:p>
            <a:pPr algn="l" rtl="0"/>
            <a:endParaRPr lang="en-US" dirty="0" smtClean="0"/>
          </a:p>
          <a:p>
            <a:pPr marL="0" indent="0" algn="l" rtl="0">
              <a:buNone/>
            </a:pPr>
            <a:endParaRPr lang="en-US" dirty="0">
              <a:solidFill>
                <a:srgbClr val="FF0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7652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458200" cy="533400"/>
          </a:xfrm>
        </p:spPr>
        <p:txBody>
          <a:bodyPr>
            <a:normAutofit/>
          </a:bodyPr>
          <a:lstStyle/>
          <a:p>
            <a:pPr algn="just"/>
            <a:r>
              <a:rPr lang="fa-IR" sz="2800" dirty="0">
                <a:solidFill>
                  <a:srgbClr val="FF0000"/>
                </a:solidFill>
                <a:latin typeface="Nazanin"/>
                <a:cs typeface="B Lotus" panose="00000400000000000000" pitchFamily="2" charset="-78"/>
              </a:rPr>
              <a:t>3. معرفی پیش نیازهای نقد</a:t>
            </a:r>
            <a:r>
              <a:rPr lang="fa-IR" sz="2800" dirty="0" smtClean="0">
                <a:solidFill>
                  <a:srgbClr val="FF0000"/>
                </a:solidFill>
                <a:latin typeface="Nazanin"/>
                <a:cs typeface="B Lotus" panose="00000400000000000000" pitchFamily="2" charset="-78"/>
              </a:rPr>
              <a:t>.... </a:t>
            </a:r>
            <a:r>
              <a:rPr lang="fa-IR" sz="2800" dirty="0">
                <a:solidFill>
                  <a:srgbClr val="FF0000"/>
                </a:solidFill>
                <a:latin typeface="Nazanin"/>
                <a:cs typeface="B Lotus" panose="00000400000000000000" pitchFamily="2" charset="-78"/>
              </a:rPr>
              <a:t>انواع منابع </a:t>
            </a:r>
            <a:r>
              <a:rPr lang="fa-IR" sz="2800" dirty="0" smtClean="0">
                <a:solidFill>
                  <a:srgbClr val="FF0000"/>
                </a:solidFill>
                <a:latin typeface="Nazanin"/>
                <a:cs typeface="B Lotus" panose="00000400000000000000" pitchFamily="2" charset="-78"/>
              </a:rPr>
              <a:t>اطلاعاتی...ادامه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1219200"/>
            <a:ext cx="8534400" cy="5254752"/>
          </a:xfrm>
        </p:spPr>
        <p:txBody>
          <a:bodyPr/>
          <a:lstStyle/>
          <a:p>
            <a:pPr marL="0" lvl="0" indent="0">
              <a:buNone/>
            </a:pPr>
            <a:r>
              <a:rPr lang="fa-IR" sz="3600" b="1" dirty="0">
                <a:solidFill>
                  <a:srgbClr val="FF0000"/>
                </a:solidFill>
                <a:cs typeface="B Lotus" panose="00000400000000000000" pitchFamily="2" charset="-78"/>
              </a:rPr>
              <a:t>انواع منابع مرجع </a:t>
            </a:r>
            <a:endParaRPr lang="en-US" sz="3600" dirty="0">
              <a:solidFill>
                <a:srgbClr val="FF0000"/>
              </a:solidFill>
              <a:cs typeface="B Lotus" panose="00000400000000000000" pitchFamily="2" charset="-78"/>
            </a:endParaRPr>
          </a:p>
          <a:p>
            <a:pPr lvl="0"/>
            <a:r>
              <a:rPr lang="fa-IR" sz="3200" b="1" dirty="0" smtClean="0">
                <a:cs typeface="B Lotus" panose="00000400000000000000" pitchFamily="2" charset="-78"/>
              </a:rPr>
              <a:t>واژه </a:t>
            </a:r>
            <a:r>
              <a:rPr lang="fa-IR" sz="3200" b="1" dirty="0">
                <a:cs typeface="B Lotus" panose="00000400000000000000" pitchFamily="2" charset="-78"/>
              </a:rPr>
              <a:t>نامه ها  اصطلاحنامه ها (</a:t>
            </a:r>
            <a:r>
              <a:rPr lang="en-US" sz="3200" b="1" dirty="0">
                <a:cs typeface="B Lotus" panose="00000400000000000000" pitchFamily="2" charset="-78"/>
              </a:rPr>
              <a:t>Thesaurus</a:t>
            </a:r>
            <a:r>
              <a:rPr lang="fa-IR" sz="3200" b="1" dirty="0">
                <a:cs typeface="B Lotus" panose="00000400000000000000" pitchFamily="2" charset="-78"/>
              </a:rPr>
              <a:t>)</a:t>
            </a:r>
            <a:endParaRPr lang="en-US" sz="3200" dirty="0">
              <a:cs typeface="B Lotus" panose="00000400000000000000" pitchFamily="2" charset="-78"/>
            </a:endParaRPr>
          </a:p>
          <a:p>
            <a:pPr lvl="0"/>
            <a:r>
              <a:rPr lang="fa-IR" sz="3200" b="1" dirty="0">
                <a:cs typeface="B Lotus" panose="00000400000000000000" pitchFamily="2" charset="-78"/>
              </a:rPr>
              <a:t>دایره المعارفها (انواع ویکی پدیا)(</a:t>
            </a:r>
            <a:r>
              <a:rPr lang="en-US" sz="3200" b="1" dirty="0">
                <a:cs typeface="B Lotus" panose="00000400000000000000" pitchFamily="2" charset="-78"/>
              </a:rPr>
              <a:t>Encyclopedias</a:t>
            </a:r>
            <a:r>
              <a:rPr lang="fa-IR" sz="3200" b="1" dirty="0">
                <a:cs typeface="B Lotus" panose="00000400000000000000" pitchFamily="2" charset="-78"/>
              </a:rPr>
              <a:t>)</a:t>
            </a:r>
            <a:endParaRPr lang="en-US" sz="3200" dirty="0">
              <a:cs typeface="B Lotus" panose="00000400000000000000" pitchFamily="2" charset="-78"/>
            </a:endParaRPr>
          </a:p>
          <a:p>
            <a:pPr lvl="0"/>
            <a:r>
              <a:rPr lang="fa-IR" sz="3200" b="1" dirty="0">
                <a:cs typeface="B Lotus" panose="00000400000000000000" pitchFamily="2" charset="-78"/>
              </a:rPr>
              <a:t>زندگی نامه ها</a:t>
            </a:r>
            <a:r>
              <a:rPr lang="en-US" sz="3200" b="1" dirty="0">
                <a:cs typeface="B Lotus" panose="00000400000000000000" pitchFamily="2" charset="-78"/>
              </a:rPr>
              <a:t> </a:t>
            </a:r>
            <a:r>
              <a:rPr lang="fa-IR" sz="3200" b="1" dirty="0">
                <a:cs typeface="B Lotus" panose="00000400000000000000" pitchFamily="2" charset="-78"/>
              </a:rPr>
              <a:t>(</a:t>
            </a:r>
            <a:r>
              <a:rPr lang="en-US" sz="3200" b="1" dirty="0">
                <a:cs typeface="B Lotus" panose="00000400000000000000" pitchFamily="2" charset="-78"/>
              </a:rPr>
              <a:t>(Biographies</a:t>
            </a:r>
            <a:endParaRPr lang="en-US" sz="3200" dirty="0">
              <a:cs typeface="B Lotus" panose="00000400000000000000" pitchFamily="2" charset="-78"/>
            </a:endParaRPr>
          </a:p>
          <a:p>
            <a:pPr lvl="0"/>
            <a:r>
              <a:rPr lang="fa-IR" sz="3200" b="1" dirty="0">
                <a:cs typeface="B Lotus" panose="00000400000000000000" pitchFamily="2" charset="-78"/>
              </a:rPr>
              <a:t>کتابشناسی ها (</a:t>
            </a:r>
            <a:r>
              <a:rPr lang="en-US" sz="3200" b="1" dirty="0">
                <a:cs typeface="B Lotus" panose="00000400000000000000" pitchFamily="2" charset="-78"/>
              </a:rPr>
              <a:t>Bibliographies</a:t>
            </a:r>
            <a:r>
              <a:rPr lang="fa-IR" sz="3200" b="1" dirty="0">
                <a:cs typeface="B Lotus" panose="00000400000000000000" pitchFamily="2" charset="-78"/>
              </a:rPr>
              <a:t>)</a:t>
            </a:r>
            <a:endParaRPr lang="en-US" sz="3200" dirty="0">
              <a:cs typeface="B Lotus" panose="00000400000000000000" pitchFamily="2" charset="-78"/>
            </a:endParaRPr>
          </a:p>
          <a:p>
            <a:pPr lvl="0"/>
            <a:r>
              <a:rPr lang="fa-IR" sz="3200" b="1" dirty="0">
                <a:cs typeface="B Lotus" panose="00000400000000000000" pitchFamily="2" charset="-78"/>
              </a:rPr>
              <a:t>دستنامه ها </a:t>
            </a:r>
          </a:p>
          <a:p>
            <a:pPr lvl="0"/>
            <a:r>
              <a:rPr lang="fa-IR" sz="3200" b="1" dirty="0">
                <a:cs typeface="B Lotus" panose="00000400000000000000" pitchFamily="2" charset="-78"/>
              </a:rPr>
              <a:t> دستور نامه ها </a:t>
            </a:r>
          </a:p>
          <a:p>
            <a:pPr lvl="0"/>
            <a:r>
              <a:rPr lang="fa-IR" sz="3200" b="1" dirty="0">
                <a:cs typeface="B Lotus" panose="00000400000000000000" pitchFamily="2" charset="-78"/>
              </a:rPr>
              <a:t> راهنماها </a:t>
            </a:r>
            <a:endParaRPr lang="en-US" sz="3200" dirty="0">
              <a:cs typeface="B Lotus" panose="00000400000000000000" pitchFamily="2" charset="-78"/>
            </a:endParaRPr>
          </a:p>
          <a:p>
            <a:pPr lvl="0"/>
            <a:endParaRPr lang="fa-IR" sz="3200" b="1" dirty="0" smtClean="0">
              <a:cs typeface="B Lotus" panose="00000400000000000000" pitchFamily="2" charset="-78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2820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8686800" cy="411162"/>
          </a:xfrm>
        </p:spPr>
        <p:txBody>
          <a:bodyPr>
            <a:normAutofit fontScale="90000"/>
          </a:bodyPr>
          <a:lstStyle/>
          <a:p>
            <a:pPr algn="r"/>
            <a:r>
              <a:rPr lang="fa-IR" sz="2400" dirty="0">
                <a:solidFill>
                  <a:srgbClr val="FF0000"/>
                </a:solidFill>
                <a:latin typeface="Nazanin"/>
                <a:cs typeface="B Lotus" panose="00000400000000000000" pitchFamily="2" charset="-78"/>
              </a:rPr>
              <a:t>3. معرفی پیش نیازهای نقد.... انواع منابع اطلاعاتی...ادامه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914400"/>
            <a:ext cx="8686800" cy="5697940"/>
          </a:xfrm>
        </p:spPr>
        <p:txBody>
          <a:bodyPr>
            <a:normAutofit fontScale="25000" lnSpcReduction="20000"/>
          </a:bodyPr>
          <a:lstStyle/>
          <a:p>
            <a:pPr algn="l" rtl="0"/>
            <a:r>
              <a:rPr lang="en-US" sz="11200" dirty="0">
                <a:solidFill>
                  <a:srgbClr val="FF0000"/>
                </a:solidFill>
              </a:rPr>
              <a:t>Primary sources </a:t>
            </a:r>
            <a:r>
              <a:rPr lang="en-US" sz="11200" dirty="0"/>
              <a:t>are original materials on which other research is based, including</a:t>
            </a:r>
            <a:r>
              <a:rPr lang="en-US" sz="11200" dirty="0" smtClean="0"/>
              <a:t>:</a:t>
            </a:r>
            <a:endParaRPr lang="fa-IR" sz="11200" dirty="0" smtClean="0"/>
          </a:p>
          <a:p>
            <a:pPr marL="0" indent="0" algn="l" rtl="0">
              <a:buNone/>
            </a:pPr>
            <a:r>
              <a:rPr lang="en-US" sz="11200" dirty="0"/>
              <a:t>1. original written works – poems, diaries, court records, interviews, surveys, and original </a:t>
            </a:r>
          </a:p>
          <a:p>
            <a:pPr marL="0" indent="0" algn="l" rtl="0">
              <a:buNone/>
            </a:pPr>
            <a:r>
              <a:rPr lang="en-US" sz="11200" dirty="0"/>
              <a:t>   2. research/fieldwork, and  research published in scholarly/academic journals.</a:t>
            </a:r>
          </a:p>
          <a:p>
            <a:pPr algn="l" rtl="0"/>
            <a:endParaRPr lang="en-US" sz="11200" dirty="0"/>
          </a:p>
          <a:p>
            <a:pPr algn="l" rtl="0"/>
            <a:r>
              <a:rPr lang="en-US" sz="11200" dirty="0">
                <a:solidFill>
                  <a:srgbClr val="FF0000"/>
                </a:solidFill>
              </a:rPr>
              <a:t>Secondary sources </a:t>
            </a:r>
            <a:r>
              <a:rPr lang="en-US" sz="11200" dirty="0"/>
              <a:t>are those that describe or analyze primary sources, including:</a:t>
            </a:r>
          </a:p>
          <a:p>
            <a:pPr marL="0" indent="0" algn="l" rtl="0">
              <a:buNone/>
            </a:pPr>
            <a:r>
              <a:rPr lang="en-US" sz="11200" dirty="0"/>
              <a:t>   1.   reference materials – dictionaries, encyclopedias, textbooks</a:t>
            </a:r>
          </a:p>
          <a:p>
            <a:pPr marL="1371600" indent="-1371600" algn="l" rtl="0">
              <a:buAutoNum type="arabicPeriod" startAt="2"/>
            </a:pPr>
            <a:r>
              <a:rPr lang="en-US" sz="11200" dirty="0"/>
              <a:t>books and articles that interpret, review, or </a:t>
            </a:r>
            <a:r>
              <a:rPr lang="en-US" sz="11200" dirty="0" err="1"/>
              <a:t>sythesize</a:t>
            </a:r>
            <a:r>
              <a:rPr lang="en-US" sz="11200" dirty="0"/>
              <a:t> original research/fieldwork.</a:t>
            </a:r>
          </a:p>
          <a:p>
            <a:pPr algn="l" rtl="0"/>
            <a:endParaRPr lang="en-US" sz="11200" dirty="0"/>
          </a:p>
          <a:p>
            <a:pPr algn="l" rtl="0"/>
            <a:endParaRPr lang="en-US" sz="11200" dirty="0"/>
          </a:p>
          <a:p>
            <a:pPr marL="0" indent="0" algn="l" rtl="0">
              <a:buNone/>
            </a:pPr>
            <a:r>
              <a:rPr lang="en-US" sz="11200" dirty="0"/>
              <a:t>   </a:t>
            </a:r>
            <a:endParaRPr lang="en-US" sz="11200" dirty="0" smtClean="0"/>
          </a:p>
          <a:p>
            <a:pPr marL="0" indent="0" algn="l" rtl="0">
              <a:buNone/>
            </a:pPr>
            <a:r>
              <a:rPr lang="en-US" sz="6400" dirty="0" smtClean="0"/>
              <a:t>Reference: https</a:t>
            </a:r>
            <a:r>
              <a:rPr lang="en-US" sz="6400" dirty="0"/>
              <a:t>://libguides.merrimack.edu/research_help/Sources</a:t>
            </a:r>
          </a:p>
        </p:txBody>
      </p:sp>
    </p:spTree>
    <p:extLst>
      <p:ext uri="{BB962C8B-B14F-4D97-AF65-F5344CB8AC3E}">
        <p14:creationId xmlns:p14="http://schemas.microsoft.com/office/powerpoint/2010/main" val="2360636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8686800" cy="411162"/>
          </a:xfrm>
        </p:spPr>
        <p:txBody>
          <a:bodyPr>
            <a:normAutofit fontScale="90000"/>
          </a:bodyPr>
          <a:lstStyle/>
          <a:p>
            <a:pPr algn="r"/>
            <a:r>
              <a:rPr lang="fa-IR" sz="2400" dirty="0">
                <a:solidFill>
                  <a:srgbClr val="FF0000"/>
                </a:solidFill>
                <a:latin typeface="Nazanin"/>
                <a:cs typeface="B Lotus" panose="00000400000000000000" pitchFamily="2" charset="-78"/>
              </a:rPr>
              <a:t>3. معرفی پیش نیازهای نقد.... انواع منابع اطلاعاتی...ادامه</a:t>
            </a:r>
            <a:endParaRPr lang="en-US" sz="2400" dirty="0">
              <a:solidFill>
                <a:srgbClr val="FF0000"/>
              </a:solidFill>
              <a:cs typeface="B Lotus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914400"/>
            <a:ext cx="8382000" cy="5715000"/>
          </a:xfrm>
        </p:spPr>
        <p:txBody>
          <a:bodyPr>
            <a:normAutofit fontScale="40000" lnSpcReduction="20000"/>
          </a:bodyPr>
          <a:lstStyle/>
          <a:p>
            <a:pPr algn="l" rtl="0"/>
            <a:endParaRPr lang="en-US" sz="4500" dirty="0"/>
          </a:p>
          <a:p>
            <a:pPr algn="l" rtl="0"/>
            <a:r>
              <a:rPr lang="en-US" sz="5900" dirty="0">
                <a:solidFill>
                  <a:srgbClr val="FF0000"/>
                </a:solidFill>
              </a:rPr>
              <a:t>Tertiary sources </a:t>
            </a:r>
            <a:r>
              <a:rPr lang="en-US" sz="5900" dirty="0"/>
              <a:t>are those used to organize and locate secondary and primary sources</a:t>
            </a:r>
            <a:r>
              <a:rPr lang="en-US" sz="5900" dirty="0" smtClean="0"/>
              <a:t>.</a:t>
            </a:r>
            <a:endParaRPr lang="fa-IR" sz="5900" dirty="0" smtClean="0"/>
          </a:p>
          <a:p>
            <a:pPr algn="l" rtl="0"/>
            <a:endParaRPr lang="en-US" sz="5900" dirty="0"/>
          </a:p>
          <a:p>
            <a:pPr marL="457200" indent="-457200" algn="l" rtl="0">
              <a:buFont typeface="+mj-lt"/>
              <a:buAutoNum type="arabicPeriod"/>
            </a:pPr>
            <a:r>
              <a:rPr lang="en-US" sz="5900" dirty="0">
                <a:solidFill>
                  <a:schemeClr val="accent2"/>
                </a:solidFill>
              </a:rPr>
              <a:t> Indexes </a:t>
            </a:r>
            <a:r>
              <a:rPr lang="en-US" sz="5900" dirty="0"/>
              <a:t>– provide citations that fully identify a work with information such as author, titles of a book, </a:t>
            </a:r>
            <a:r>
              <a:rPr lang="en-US" sz="5900" dirty="0" err="1"/>
              <a:t>artile</a:t>
            </a:r>
            <a:r>
              <a:rPr lang="en-US" sz="5900" dirty="0"/>
              <a:t>, and/or journal, publisher and publication date, volume and issue number and page numbers.</a:t>
            </a:r>
          </a:p>
          <a:p>
            <a:pPr marL="457200" indent="-457200" algn="l" rtl="0">
              <a:buFont typeface="+mj-lt"/>
              <a:buAutoNum type="arabicPeriod"/>
            </a:pPr>
            <a:r>
              <a:rPr lang="en-US" sz="5900" dirty="0"/>
              <a:t>    </a:t>
            </a:r>
            <a:r>
              <a:rPr lang="en-US" sz="5900" dirty="0">
                <a:solidFill>
                  <a:schemeClr val="accent2"/>
                </a:solidFill>
              </a:rPr>
              <a:t>Abstracts</a:t>
            </a:r>
            <a:r>
              <a:rPr lang="en-US" sz="5900" dirty="0"/>
              <a:t> – summarize the primary or secondary sources,</a:t>
            </a:r>
          </a:p>
          <a:p>
            <a:pPr marL="457200" indent="-457200" algn="l" rtl="0">
              <a:buFont typeface="+mj-lt"/>
              <a:buAutoNum type="arabicPeriod"/>
            </a:pPr>
            <a:r>
              <a:rPr lang="en-US" sz="5900" dirty="0">
                <a:solidFill>
                  <a:schemeClr val="accent2"/>
                </a:solidFill>
              </a:rPr>
              <a:t>    Databases </a:t>
            </a:r>
            <a:r>
              <a:rPr lang="en-US" sz="5900" dirty="0"/>
              <a:t>– are online indexes that usually include abstracts for each primary or secondary resource, and may also include a digital copy of the resource</a:t>
            </a:r>
          </a:p>
          <a:p>
            <a:pPr marL="457200" indent="-457200" algn="l" rtl="0">
              <a:buFont typeface="+mj-lt"/>
              <a:buAutoNum type="arabicPeriod"/>
            </a:pPr>
            <a:endParaRPr lang="en-US" sz="2900" dirty="0"/>
          </a:p>
          <a:p>
            <a:pPr marL="457200" indent="-457200" algn="l" rtl="0">
              <a:buFont typeface="+mj-lt"/>
              <a:buAutoNum type="arabicPeriod"/>
            </a:pPr>
            <a:endParaRPr lang="en-US" dirty="0" smtClean="0"/>
          </a:p>
          <a:p>
            <a:pPr marL="457200" indent="-457200" algn="l" rtl="0">
              <a:buFont typeface="+mj-lt"/>
              <a:buAutoNum type="arabicPeriod"/>
            </a:pPr>
            <a:endParaRPr lang="en-US" dirty="0"/>
          </a:p>
          <a:p>
            <a:pPr marL="457200" indent="-457200" algn="l" rtl="0">
              <a:buFont typeface="+mj-lt"/>
              <a:buAutoNum type="arabicPeriod"/>
            </a:pPr>
            <a:endParaRPr lang="en-US" dirty="0" smtClean="0"/>
          </a:p>
          <a:p>
            <a:pPr marL="0" indent="0" algn="l" rtl="0">
              <a:buNone/>
            </a:pPr>
            <a:r>
              <a:rPr lang="en-US" sz="3000" dirty="0" smtClean="0"/>
              <a:t>Reference: https</a:t>
            </a:r>
            <a:r>
              <a:rPr lang="en-US" sz="3000" dirty="0"/>
              <a:t>://libguides.merrimack.edu/research_help/Sources</a:t>
            </a:r>
          </a:p>
        </p:txBody>
      </p:sp>
    </p:spTree>
    <p:extLst>
      <p:ext uri="{BB962C8B-B14F-4D97-AF65-F5344CB8AC3E}">
        <p14:creationId xmlns:p14="http://schemas.microsoft.com/office/powerpoint/2010/main" val="602447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676248"/>
            <a:ext cx="7848600" cy="622200"/>
          </a:xfrm>
        </p:spPr>
        <p:txBody>
          <a:bodyPr>
            <a:normAutofit fontScale="90000"/>
          </a:bodyPr>
          <a:lstStyle/>
          <a:p>
            <a:pPr algn="r"/>
            <a:r>
              <a:rPr lang="fa-IR" dirty="0" smtClean="0">
                <a:solidFill>
                  <a:schemeClr val="tx1"/>
                </a:solidFill>
                <a:cs typeface="B Lotus" panose="00000400000000000000" pitchFamily="2" charset="-78"/>
              </a:rPr>
              <a:t/>
            </a:r>
            <a:br>
              <a:rPr lang="fa-IR" dirty="0" smtClean="0">
                <a:solidFill>
                  <a:schemeClr val="tx1"/>
                </a:solidFill>
                <a:cs typeface="B Lotus" panose="00000400000000000000" pitchFamily="2" charset="-78"/>
              </a:rPr>
            </a:br>
            <a:r>
              <a:rPr lang="fa-IR" dirty="0">
                <a:solidFill>
                  <a:schemeClr val="tx1"/>
                </a:solidFill>
                <a:cs typeface="B Lotus" panose="00000400000000000000" pitchFamily="2" charset="-78"/>
              </a:rPr>
              <a:t/>
            </a:r>
            <a:br>
              <a:rPr lang="fa-IR" dirty="0">
                <a:solidFill>
                  <a:schemeClr val="tx1"/>
                </a:solidFill>
                <a:cs typeface="B Lotus" panose="00000400000000000000" pitchFamily="2" charset="-78"/>
              </a:rPr>
            </a:br>
            <a:r>
              <a:rPr lang="fa-IR" sz="2400" dirty="0">
                <a:solidFill>
                  <a:schemeClr val="tx1"/>
                </a:solidFill>
                <a:latin typeface="Nazanin"/>
                <a:cs typeface="B Lotus" panose="00000400000000000000" pitchFamily="2" charset="-78"/>
              </a:rPr>
              <a:t>3. معرفی پیش نیازهای نقد.... انواع منابع اطلاعاتی...</a:t>
            </a:r>
            <a:r>
              <a:rPr lang="fa-IR" sz="2400" dirty="0" smtClean="0">
                <a:solidFill>
                  <a:schemeClr val="tx1"/>
                </a:solidFill>
                <a:latin typeface="Nazanin"/>
                <a:cs typeface="B Lotus" panose="00000400000000000000" pitchFamily="2" charset="-78"/>
              </a:rPr>
              <a:t>ادامه</a:t>
            </a:r>
            <a:br>
              <a:rPr lang="fa-IR" sz="2400" dirty="0" smtClean="0">
                <a:solidFill>
                  <a:schemeClr val="tx1"/>
                </a:solidFill>
                <a:latin typeface="Nazanin"/>
                <a:cs typeface="B Lotus" panose="00000400000000000000" pitchFamily="2" charset="-78"/>
              </a:rPr>
            </a:br>
            <a:r>
              <a:rPr lang="fa-IR" dirty="0" smtClean="0">
                <a:solidFill>
                  <a:schemeClr val="tx1"/>
                </a:solidFill>
                <a:cs typeface="B Lotus" panose="00000400000000000000" pitchFamily="2" charset="-78"/>
              </a:rPr>
              <a:t/>
            </a:r>
            <a:br>
              <a:rPr lang="fa-IR" dirty="0" smtClean="0">
                <a:solidFill>
                  <a:schemeClr val="tx1"/>
                </a:solidFill>
                <a:cs typeface="B Lotus" panose="00000400000000000000" pitchFamily="2" charset="-78"/>
              </a:rPr>
            </a:br>
            <a:r>
              <a:rPr lang="fa-IR" dirty="0" smtClean="0">
                <a:solidFill>
                  <a:srgbClr val="FF0000"/>
                </a:solidFill>
                <a:cs typeface="B Lotus" panose="00000400000000000000" pitchFamily="2" charset="-78"/>
              </a:rPr>
              <a:t>چند نکته کاربردی! </a:t>
            </a:r>
            <a:endParaRPr lang="en-US" dirty="0">
              <a:solidFill>
                <a:srgbClr val="FF0000"/>
              </a:solidFill>
              <a:cs typeface="B Lotus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-30707" y="1298448"/>
            <a:ext cx="8686800" cy="5559552"/>
          </a:xfrm>
        </p:spPr>
        <p:txBody>
          <a:bodyPr>
            <a:normAutofit/>
          </a:bodyPr>
          <a:lstStyle/>
          <a:p>
            <a:pPr algn="just"/>
            <a:endParaRPr lang="fa-IR" sz="3600" dirty="0" smtClean="0">
              <a:cs typeface="B Lotus" panose="00000400000000000000" pitchFamily="2" charset="-78"/>
            </a:endParaRPr>
          </a:p>
          <a:p>
            <a:pPr algn="just"/>
            <a:r>
              <a:rPr lang="fa-IR" sz="3600" dirty="0" smtClean="0">
                <a:cs typeface="B Lotus" panose="00000400000000000000" pitchFamily="2" charset="-78"/>
              </a:rPr>
              <a:t>در نقد محتوایی نیاز به مراجعه </a:t>
            </a:r>
            <a:r>
              <a:rPr lang="fa-IR" sz="3600" dirty="0">
                <a:cs typeface="B Lotus" panose="00000400000000000000" pitchFamily="2" charset="-78"/>
              </a:rPr>
              <a:t>به منابع </a:t>
            </a:r>
            <a:r>
              <a:rPr lang="fa-IR" sz="3600" dirty="0" smtClean="0">
                <a:cs typeface="B Lotus" panose="00000400000000000000" pitchFamily="2" charset="-78"/>
              </a:rPr>
              <a:t>متنوع داریم.</a:t>
            </a:r>
          </a:p>
          <a:p>
            <a:pPr algn="just"/>
            <a:r>
              <a:rPr lang="fa-IR" sz="3600" dirty="0" smtClean="0">
                <a:cs typeface="B Lotus" panose="00000400000000000000" pitchFamily="2" charset="-78"/>
              </a:rPr>
              <a:t> از مراجعه به منابع مختلف </a:t>
            </a:r>
            <a:r>
              <a:rPr lang="fa-IR" sz="3600" dirty="0">
                <a:cs typeface="B Lotus" panose="00000400000000000000" pitchFamily="2" charset="-78"/>
              </a:rPr>
              <a:t>غفلت </a:t>
            </a:r>
            <a:r>
              <a:rPr lang="fa-IR" sz="3600" dirty="0" smtClean="0">
                <a:cs typeface="B Lotus" panose="00000400000000000000" pitchFamily="2" charset="-78"/>
              </a:rPr>
              <a:t>نکنیم!</a:t>
            </a:r>
          </a:p>
          <a:p>
            <a:pPr algn="just"/>
            <a:endParaRPr lang="fa-IR" sz="3600" dirty="0" smtClean="0">
              <a:cs typeface="B Lotus" panose="00000400000000000000" pitchFamily="2" charset="-78"/>
            </a:endParaRPr>
          </a:p>
          <a:p>
            <a:pPr algn="just"/>
            <a:r>
              <a:rPr lang="fa-IR" sz="3600" dirty="0">
                <a:cs typeface="B Lotus" panose="00000400000000000000" pitchFamily="2" charset="-78"/>
              </a:rPr>
              <a:t>آشنا </a:t>
            </a:r>
            <a:r>
              <a:rPr lang="fa-IR" sz="3600" dirty="0" smtClean="0">
                <a:cs typeface="B Lotus" panose="00000400000000000000" pitchFamily="2" charset="-78"/>
              </a:rPr>
              <a:t>نبودن مخاطبان، </a:t>
            </a:r>
            <a:r>
              <a:rPr lang="fa-IR" sz="3600" dirty="0">
                <a:solidFill>
                  <a:srgbClr val="FF0000"/>
                </a:solidFill>
                <a:cs typeface="B Lotus" panose="00000400000000000000" pitchFamily="2" charset="-78"/>
              </a:rPr>
              <a:t>افراد </a:t>
            </a:r>
            <a:r>
              <a:rPr lang="fa-IR" sz="3600" dirty="0">
                <a:cs typeface="B Lotus" panose="00000400000000000000" pitchFamily="2" charset="-78"/>
              </a:rPr>
              <a:t>و </a:t>
            </a:r>
            <a:r>
              <a:rPr lang="fa-IR" sz="3600" dirty="0">
                <a:solidFill>
                  <a:srgbClr val="FF0000"/>
                </a:solidFill>
                <a:cs typeface="B Lotus" panose="00000400000000000000" pitchFamily="2" charset="-78"/>
              </a:rPr>
              <a:t>دانشجویان </a:t>
            </a:r>
            <a:r>
              <a:rPr lang="fa-IR" sz="3600" dirty="0" smtClean="0">
                <a:cs typeface="B Lotus" panose="00000400000000000000" pitchFamily="2" charset="-78"/>
              </a:rPr>
              <a:t>با </a:t>
            </a:r>
            <a:r>
              <a:rPr lang="fa-IR" sz="3600" dirty="0">
                <a:cs typeface="B Lotus" panose="00000400000000000000" pitchFamily="2" charset="-78"/>
              </a:rPr>
              <a:t>انواع منابع </a:t>
            </a:r>
          </a:p>
          <a:p>
            <a:pPr algn="just"/>
            <a:r>
              <a:rPr lang="fa-IR" sz="3600" dirty="0">
                <a:cs typeface="B Lotus" panose="00000400000000000000" pitchFamily="2" charset="-78"/>
              </a:rPr>
              <a:t> (استفاده صرف از یک نوع منبع و فراموشی یا عدم مراجعه به سایر انواع منابع......</a:t>
            </a:r>
            <a:r>
              <a:rPr lang="fa-IR" sz="3600" dirty="0">
                <a:solidFill>
                  <a:srgbClr val="FF0000"/>
                </a:solidFill>
                <a:cs typeface="B Lotus" panose="00000400000000000000" pitchFamily="2" charset="-78"/>
              </a:rPr>
              <a:t>شاهد</a:t>
            </a:r>
            <a:r>
              <a:rPr lang="fa-IR" sz="3600" dirty="0">
                <a:cs typeface="B Lotus" panose="00000400000000000000" pitchFamily="2" charset="-78"/>
              </a:rPr>
              <a:t>: بررسی مرور پیشینه ها</a:t>
            </a:r>
            <a:r>
              <a:rPr lang="fa-IR" sz="3600" dirty="0" smtClean="0">
                <a:cs typeface="B Lotus" panose="00000400000000000000" pitchFamily="2" charset="-78"/>
              </a:rPr>
              <a:t>)</a:t>
            </a:r>
          </a:p>
          <a:p>
            <a:pPr algn="just"/>
            <a:endParaRPr lang="en-US" sz="3600" dirty="0">
              <a:cs typeface="B Lotus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31114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304800"/>
            <a:ext cx="8382000" cy="944562"/>
          </a:xfrm>
        </p:spPr>
        <p:txBody>
          <a:bodyPr>
            <a:normAutofit fontScale="90000"/>
          </a:bodyPr>
          <a:lstStyle/>
          <a:p>
            <a:pPr algn="r"/>
            <a:r>
              <a:rPr lang="fa-IR" sz="3600" dirty="0">
                <a:solidFill>
                  <a:schemeClr val="tx1"/>
                </a:solidFill>
                <a:cs typeface="B Lotus" panose="00000400000000000000" pitchFamily="2" charset="-78"/>
              </a:rPr>
              <a:t/>
            </a:r>
            <a:br>
              <a:rPr lang="fa-IR" sz="3600" dirty="0">
                <a:solidFill>
                  <a:schemeClr val="tx1"/>
                </a:solidFill>
                <a:cs typeface="B Lotus" panose="00000400000000000000" pitchFamily="2" charset="-78"/>
              </a:rPr>
            </a:br>
            <a:r>
              <a:rPr lang="fa-IR" sz="3600" dirty="0">
                <a:solidFill>
                  <a:schemeClr val="tx1"/>
                </a:solidFill>
                <a:cs typeface="B Lotus" panose="00000400000000000000" pitchFamily="2" charset="-78"/>
              </a:rPr>
              <a:t/>
            </a:r>
            <a:br>
              <a:rPr lang="fa-IR" sz="3600" dirty="0">
                <a:solidFill>
                  <a:schemeClr val="tx1"/>
                </a:solidFill>
                <a:cs typeface="B Lotus" panose="00000400000000000000" pitchFamily="2" charset="-78"/>
              </a:rPr>
            </a:br>
            <a:r>
              <a:rPr lang="fa-IR" sz="1800" dirty="0">
                <a:solidFill>
                  <a:schemeClr val="tx1"/>
                </a:solidFill>
                <a:cs typeface="B Lotus" panose="00000400000000000000" pitchFamily="2" charset="-78"/>
              </a:rPr>
              <a:t/>
            </a:r>
            <a:br>
              <a:rPr lang="fa-IR" sz="1800" dirty="0">
                <a:solidFill>
                  <a:schemeClr val="tx1"/>
                </a:solidFill>
                <a:cs typeface="B Lotus" panose="00000400000000000000" pitchFamily="2" charset="-78"/>
              </a:rPr>
            </a:br>
            <a:r>
              <a:rPr lang="fa-IR" sz="1800" dirty="0">
                <a:solidFill>
                  <a:schemeClr val="tx1"/>
                </a:solidFill>
                <a:cs typeface="B Lotus" panose="00000400000000000000" pitchFamily="2" charset="-78"/>
              </a:rPr>
              <a:t/>
            </a:r>
            <a:br>
              <a:rPr lang="fa-IR" sz="1800" dirty="0">
                <a:solidFill>
                  <a:schemeClr val="tx1"/>
                </a:solidFill>
                <a:cs typeface="B Lotus" panose="00000400000000000000" pitchFamily="2" charset="-78"/>
              </a:rPr>
            </a:br>
            <a:r>
              <a:rPr lang="fa-IR" sz="2000" dirty="0">
                <a:solidFill>
                  <a:schemeClr val="tx1"/>
                </a:solidFill>
                <a:latin typeface="Nazanin"/>
                <a:cs typeface="B Lotus" panose="00000400000000000000" pitchFamily="2" charset="-78"/>
              </a:rPr>
              <a:t>3. معرفی پیش نیازهای نقد.... انواع منابع اطلاعاتی...ادامه</a:t>
            </a:r>
            <a:br>
              <a:rPr lang="fa-IR" sz="2000" dirty="0">
                <a:solidFill>
                  <a:schemeClr val="tx1"/>
                </a:solidFill>
                <a:latin typeface="Nazanin"/>
                <a:cs typeface="B Lotus" panose="00000400000000000000" pitchFamily="2" charset="-78"/>
              </a:rPr>
            </a:br>
            <a:r>
              <a:rPr lang="fa-IR" sz="1800" dirty="0">
                <a:solidFill>
                  <a:schemeClr val="tx1"/>
                </a:solidFill>
                <a:cs typeface="B Lotus" panose="00000400000000000000" pitchFamily="2" charset="-78"/>
              </a:rPr>
              <a:t/>
            </a:r>
            <a:br>
              <a:rPr lang="fa-IR" sz="1800" dirty="0">
                <a:solidFill>
                  <a:schemeClr val="tx1"/>
                </a:solidFill>
                <a:cs typeface="B Lotus" panose="00000400000000000000" pitchFamily="2" charset="-78"/>
              </a:rPr>
            </a:br>
            <a:r>
              <a:rPr lang="fa-IR" sz="4000" dirty="0" smtClean="0">
                <a:solidFill>
                  <a:srgbClr val="FF0000"/>
                </a:solidFill>
                <a:cs typeface="B Lotus" panose="00000400000000000000" pitchFamily="2" charset="-78"/>
              </a:rPr>
              <a:t>چه کاری باید انجام دهیم!</a:t>
            </a:r>
            <a:endParaRPr lang="en-US" sz="4000" dirty="0">
              <a:solidFill>
                <a:srgbClr val="FF0000"/>
              </a:solidFill>
              <a:cs typeface="B Lotus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fa-IR" sz="3600" dirty="0" smtClean="0">
                <a:cs typeface="B Lotus" panose="00000400000000000000" pitchFamily="2" charset="-78"/>
              </a:rPr>
              <a:t>با پژوهش و مراحل مختلف آن آشنا شویم!</a:t>
            </a:r>
          </a:p>
          <a:p>
            <a:endParaRPr lang="fa-IR" sz="3600" dirty="0">
              <a:cs typeface="B Lotus" panose="00000400000000000000" pitchFamily="2" charset="-78"/>
            </a:endParaRPr>
          </a:p>
          <a:p>
            <a:endParaRPr lang="fa-IR" sz="3600" dirty="0" smtClean="0">
              <a:cs typeface="B Lotus" panose="00000400000000000000" pitchFamily="2" charset="-78"/>
            </a:endParaRPr>
          </a:p>
          <a:p>
            <a:r>
              <a:rPr lang="fa-IR" sz="3600" dirty="0">
                <a:cs typeface="B Lotus" panose="00000400000000000000" pitchFamily="2" charset="-78"/>
              </a:rPr>
              <a:t>مهارت های سواد اطلاعاتی خود را توسعه دهیم!</a:t>
            </a:r>
          </a:p>
          <a:p>
            <a:endParaRPr lang="fa-IR" sz="3600" dirty="0" smtClean="0">
              <a:cs typeface="B Lotus" panose="00000400000000000000" pitchFamily="2" charset="-78"/>
            </a:endParaRPr>
          </a:p>
          <a:p>
            <a:endParaRPr lang="fa-IR" sz="3600" dirty="0" smtClean="0">
              <a:cs typeface="B Lotus" panose="00000400000000000000" pitchFamily="2" charset="-78"/>
            </a:endParaRPr>
          </a:p>
          <a:p>
            <a:endParaRPr lang="fa-IR" sz="3600" dirty="0" smtClean="0">
              <a:cs typeface="B Lotus" panose="00000400000000000000" pitchFamily="2" charset="-78"/>
            </a:endParaRPr>
          </a:p>
          <a:p>
            <a:endParaRPr lang="fa-IR" sz="3600" dirty="0" smtClean="0">
              <a:cs typeface="B Lotus" panose="00000400000000000000" pitchFamily="2" charset="-78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8653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0"/>
            <a:ext cx="8222276" cy="661156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a-IR" sz="3600" dirty="0" smtClean="0">
                <a:solidFill>
                  <a:srgbClr val="FF0000"/>
                </a:solidFill>
                <a:cs typeface="B Zar" panose="00000400000000000000" pitchFamily="2" charset="-78"/>
              </a:rPr>
              <a:t> </a:t>
            </a:r>
            <a:r>
              <a:rPr lang="fa-IR" sz="2600" dirty="0" smtClean="0">
                <a:solidFill>
                  <a:srgbClr val="FF0000"/>
                </a:solidFill>
                <a:cs typeface="B Zar" panose="00000400000000000000" pitchFamily="2" charset="-78"/>
              </a:rPr>
              <a:t>  </a:t>
            </a:r>
            <a:r>
              <a:rPr lang="fa-IR" sz="2600" dirty="0">
                <a:cs typeface="B Lotus" panose="00000400000000000000" pitchFamily="2" charset="-78"/>
              </a:rPr>
              <a:t/>
            </a:r>
            <a:br>
              <a:rPr lang="fa-IR" sz="2600" dirty="0">
                <a:cs typeface="B Lotus" panose="00000400000000000000" pitchFamily="2" charset="-78"/>
              </a:rPr>
            </a:br>
            <a:r>
              <a:rPr lang="fa-IR" sz="2600" dirty="0">
                <a:latin typeface="Nazanin"/>
                <a:cs typeface="B Lotus" panose="00000400000000000000" pitchFamily="2" charset="-78"/>
              </a:rPr>
              <a:t>3. معرفی پیش نیازهای نقد.... انواع منابع اطلاعاتی...ادامه</a:t>
            </a:r>
            <a:br>
              <a:rPr lang="fa-IR" sz="2600" dirty="0">
                <a:latin typeface="Nazanin"/>
                <a:cs typeface="B Lotus" panose="00000400000000000000" pitchFamily="2" charset="-78"/>
              </a:rPr>
            </a:br>
            <a:r>
              <a:rPr lang="fa-IR" sz="2600" dirty="0">
                <a:cs typeface="B Lotus" panose="00000400000000000000" pitchFamily="2" charset="-78"/>
              </a:rPr>
              <a:t/>
            </a:r>
            <a:br>
              <a:rPr lang="fa-IR" sz="2600" dirty="0">
                <a:cs typeface="B Lotus" panose="00000400000000000000" pitchFamily="2" charset="-78"/>
              </a:rPr>
            </a:br>
            <a:r>
              <a:rPr lang="fa-IR" sz="2600" dirty="0">
                <a:cs typeface="B Lotus" panose="00000400000000000000" pitchFamily="2" charset="-78"/>
              </a:rPr>
              <a:t>چه کاری باید انجام دهیم</a:t>
            </a:r>
            <a:r>
              <a:rPr lang="fa-IR" sz="2600" dirty="0" smtClean="0">
                <a:cs typeface="B Lotus" panose="00000400000000000000" pitchFamily="2" charset="-78"/>
              </a:rPr>
              <a:t>!.............</a:t>
            </a:r>
            <a:r>
              <a:rPr lang="fa-IR" dirty="0" smtClean="0">
                <a:solidFill>
                  <a:srgbClr val="FF0000"/>
                </a:solidFill>
                <a:cs typeface="B Zar" panose="00000400000000000000" pitchFamily="2" charset="-78"/>
              </a:rPr>
              <a:t>با مراحل مختلف پژوهش آشنا شویم</a:t>
            </a:r>
          </a:p>
          <a:p>
            <a:pPr marL="0" indent="0">
              <a:buNone/>
            </a:pPr>
            <a:endParaRPr lang="fa-IR" sz="3600" dirty="0">
              <a:solidFill>
                <a:srgbClr val="FF0000"/>
              </a:solidFill>
              <a:cs typeface="B Zar" panose="00000400000000000000" pitchFamily="2" charset="-78"/>
            </a:endParaRPr>
          </a:p>
          <a:p>
            <a:pPr marL="0" indent="0">
              <a:buNone/>
            </a:pPr>
            <a:r>
              <a:rPr lang="fa-IR" sz="3600" dirty="0" smtClean="0">
                <a:solidFill>
                  <a:srgbClr val="FF0000"/>
                </a:solidFill>
                <a:cs typeface="B Zar" panose="00000400000000000000" pitchFamily="2" charset="-78"/>
              </a:rPr>
              <a:t>پیش نیازهای پژوهش</a:t>
            </a:r>
          </a:p>
          <a:p>
            <a:pPr marL="0" indent="0">
              <a:buNone/>
            </a:pPr>
            <a:endParaRPr lang="fa-IR" sz="3600" dirty="0" smtClean="0">
              <a:solidFill>
                <a:srgbClr val="FF0000"/>
              </a:solidFill>
              <a:cs typeface="B Zar" panose="00000400000000000000" pitchFamily="2" charset="-78"/>
            </a:endParaRPr>
          </a:p>
          <a:p>
            <a:r>
              <a:rPr lang="fa-IR" sz="3600" dirty="0" smtClean="0">
                <a:cs typeface="B Zar" panose="00000400000000000000" pitchFamily="2" charset="-78"/>
              </a:rPr>
              <a:t>روحیه پرسشگری</a:t>
            </a:r>
            <a:endParaRPr lang="en-US" sz="3600" dirty="0" smtClean="0">
              <a:cs typeface="B Zar" panose="00000400000000000000" pitchFamily="2" charset="-78"/>
            </a:endParaRPr>
          </a:p>
          <a:p>
            <a:endParaRPr lang="fa-IR" sz="3600" dirty="0" smtClean="0">
              <a:cs typeface="B Zar" panose="00000400000000000000" pitchFamily="2" charset="-78"/>
            </a:endParaRPr>
          </a:p>
          <a:p>
            <a:r>
              <a:rPr lang="fa-IR" sz="3600" dirty="0" smtClean="0">
                <a:cs typeface="B Zar" panose="00000400000000000000" pitchFamily="2" charset="-78"/>
              </a:rPr>
              <a:t>تفکر منطقی و خلاق</a:t>
            </a:r>
            <a:endParaRPr lang="en-US" sz="3600" dirty="0" smtClean="0">
              <a:cs typeface="B Zar" panose="00000400000000000000" pitchFamily="2" charset="-78"/>
            </a:endParaRPr>
          </a:p>
          <a:p>
            <a:endParaRPr lang="fa-IR" sz="3600" dirty="0" smtClean="0">
              <a:cs typeface="B Zar" panose="00000400000000000000" pitchFamily="2" charset="-78"/>
            </a:endParaRPr>
          </a:p>
          <a:p>
            <a:r>
              <a:rPr lang="fa-IR" sz="3600" dirty="0" smtClean="0">
                <a:cs typeface="B Zar" panose="00000400000000000000" pitchFamily="2" charset="-78"/>
              </a:rPr>
              <a:t>توانایی توصیف، تحلیل و تفسیر</a:t>
            </a:r>
          </a:p>
          <a:p>
            <a:endParaRPr lang="en-US" sz="3600" dirty="0">
              <a:cs typeface="B Zar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C5A4EF0-4F07-4BFA-949A-86D0381125F6}" type="slidenum">
              <a:rPr lang="fa-IR" smtClean="0"/>
              <a:pPr/>
              <a:t>16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105728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4800"/>
            <a:ext cx="8738616" cy="1524000"/>
          </a:xfrm>
        </p:spPr>
        <p:txBody>
          <a:bodyPr>
            <a:noAutofit/>
          </a:bodyPr>
          <a:lstStyle/>
          <a:p>
            <a:pPr algn="r"/>
            <a:r>
              <a:rPr lang="fa-IR" sz="1800" dirty="0">
                <a:solidFill>
                  <a:schemeClr val="tx1"/>
                </a:solidFill>
                <a:latin typeface="Nazanin"/>
                <a:cs typeface="B Lotus" panose="00000400000000000000" pitchFamily="2" charset="-78"/>
              </a:rPr>
              <a:t>3. معرفی پیش نیازهای نقد.... انواع منابع اطلاعاتی...ادامه</a:t>
            </a:r>
            <a:br>
              <a:rPr lang="fa-IR" sz="1800" dirty="0">
                <a:solidFill>
                  <a:schemeClr val="tx1"/>
                </a:solidFill>
                <a:latin typeface="Nazanin"/>
                <a:cs typeface="B Lotus" panose="00000400000000000000" pitchFamily="2" charset="-78"/>
              </a:rPr>
            </a:br>
            <a:r>
              <a:rPr lang="fa-IR" sz="1800" dirty="0">
                <a:solidFill>
                  <a:schemeClr val="tx1"/>
                </a:solidFill>
                <a:cs typeface="B Lotus" panose="00000400000000000000" pitchFamily="2" charset="-78"/>
              </a:rPr>
              <a:t/>
            </a:r>
            <a:br>
              <a:rPr lang="fa-IR" sz="1800" dirty="0">
                <a:solidFill>
                  <a:schemeClr val="tx1"/>
                </a:solidFill>
                <a:cs typeface="B Lotus" panose="00000400000000000000" pitchFamily="2" charset="-78"/>
              </a:rPr>
            </a:br>
            <a:r>
              <a:rPr lang="fa-IR" sz="1800" dirty="0">
                <a:solidFill>
                  <a:schemeClr val="tx1"/>
                </a:solidFill>
                <a:cs typeface="B Lotus" panose="00000400000000000000" pitchFamily="2" charset="-78"/>
              </a:rPr>
              <a:t>چه کاری باید انجام </a:t>
            </a:r>
            <a:r>
              <a:rPr lang="fa-IR" sz="1800" dirty="0" smtClean="0">
                <a:solidFill>
                  <a:schemeClr val="tx1"/>
                </a:solidFill>
                <a:cs typeface="B Lotus" panose="00000400000000000000" pitchFamily="2" charset="-78"/>
              </a:rPr>
              <a:t>دهیم!...</a:t>
            </a:r>
            <a:r>
              <a:rPr lang="fa-IR" sz="1800" dirty="0" smtClean="0">
                <a:solidFill>
                  <a:srgbClr val="FF0000"/>
                </a:solidFill>
                <a:cs typeface="B Zar" panose="00000400000000000000" pitchFamily="2" charset="-78"/>
              </a:rPr>
              <a:t>پیش  </a:t>
            </a:r>
            <a:r>
              <a:rPr lang="fa-IR" sz="1600" dirty="0">
                <a:solidFill>
                  <a:srgbClr val="FF0000"/>
                </a:solidFill>
                <a:cs typeface="B Zar" panose="00000400000000000000" pitchFamily="2" charset="-78"/>
              </a:rPr>
              <a:t>نیازهای </a:t>
            </a:r>
            <a:r>
              <a:rPr lang="fa-IR" sz="1600" dirty="0" smtClean="0">
                <a:solidFill>
                  <a:srgbClr val="FF0000"/>
                </a:solidFill>
                <a:cs typeface="B Zar" panose="00000400000000000000" pitchFamily="2" charset="-78"/>
              </a:rPr>
              <a:t>پژوهش، </a:t>
            </a:r>
            <a:r>
              <a:rPr lang="fa-IR" sz="1600" dirty="0">
                <a:solidFill>
                  <a:srgbClr val="FF0000"/>
                </a:solidFill>
                <a:cs typeface="B Zar" panose="00000400000000000000" pitchFamily="2" charset="-78"/>
              </a:rPr>
              <a:t>روحیه </a:t>
            </a:r>
            <a:r>
              <a:rPr lang="fa-IR" sz="1600" dirty="0" smtClean="0">
                <a:solidFill>
                  <a:srgbClr val="FF0000"/>
                </a:solidFill>
                <a:cs typeface="B Zar" panose="00000400000000000000" pitchFamily="2" charset="-78"/>
              </a:rPr>
              <a:t>پرسشگری...</a:t>
            </a:r>
            <a:r>
              <a:rPr lang="en-US" sz="3600" dirty="0">
                <a:solidFill>
                  <a:srgbClr val="FF0000"/>
                </a:solidFill>
                <a:cs typeface="B Zar" panose="00000400000000000000" pitchFamily="2" charset="-78"/>
              </a:rPr>
              <a:t/>
            </a:r>
            <a:br>
              <a:rPr lang="en-US" sz="3600" dirty="0">
                <a:solidFill>
                  <a:srgbClr val="FF0000"/>
                </a:solidFill>
                <a:cs typeface="B Zar" panose="00000400000000000000" pitchFamily="2" charset="-78"/>
              </a:rPr>
            </a:br>
            <a:endParaRPr lang="en-US" sz="3600" dirty="0">
              <a:solidFill>
                <a:srgbClr val="FF0000"/>
              </a:solidFill>
              <a:cs typeface="B Zar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447800"/>
            <a:ext cx="8510016" cy="487375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fa-IR" sz="3600" dirty="0" smtClean="0">
              <a:solidFill>
                <a:srgbClr val="FF0000"/>
              </a:solidFill>
              <a:cs typeface="B Zar" panose="00000400000000000000" pitchFamily="2" charset="-78"/>
            </a:endParaRPr>
          </a:p>
          <a:p>
            <a:pPr marL="0" indent="0">
              <a:buNone/>
            </a:pPr>
            <a:r>
              <a:rPr lang="fa-IR" sz="3600" dirty="0">
                <a:solidFill>
                  <a:srgbClr val="FF0000"/>
                </a:solidFill>
                <a:cs typeface="B Zar" panose="00000400000000000000" pitchFamily="2" charset="-78"/>
              </a:rPr>
              <a:t>روحیه پرسشگری</a:t>
            </a:r>
          </a:p>
          <a:p>
            <a:pPr marL="0" indent="0">
              <a:buNone/>
            </a:pPr>
            <a:endParaRPr lang="fa-IR" sz="3600" dirty="0">
              <a:solidFill>
                <a:srgbClr val="FF0000"/>
              </a:solidFill>
              <a:cs typeface="B Zar" panose="00000400000000000000" pitchFamily="2" charset="-78"/>
            </a:endParaRPr>
          </a:p>
          <a:p>
            <a:pPr marL="0" indent="0">
              <a:buNone/>
            </a:pPr>
            <a:r>
              <a:rPr lang="fa-IR" sz="3600" dirty="0" smtClean="0">
                <a:cs typeface="B Zar" panose="00000400000000000000" pitchFamily="2" charset="-78"/>
              </a:rPr>
              <a:t>پرهیز از بدیهی انگاری</a:t>
            </a:r>
          </a:p>
          <a:p>
            <a:pPr marL="0" indent="0">
              <a:buNone/>
            </a:pPr>
            <a:endParaRPr lang="fa-IR" sz="3600" dirty="0">
              <a:solidFill>
                <a:srgbClr val="FF0000"/>
              </a:solidFill>
              <a:cs typeface="B Zar" panose="00000400000000000000" pitchFamily="2" charset="-78"/>
            </a:endParaRPr>
          </a:p>
          <a:p>
            <a:r>
              <a:rPr lang="fa-IR" sz="3600" dirty="0" smtClean="0">
                <a:cs typeface="B Zar" panose="00000400000000000000" pitchFamily="2" charset="-78"/>
              </a:rPr>
              <a:t>ذهنی خلاق؛ کنجکاوی، پویای</a:t>
            </a:r>
          </a:p>
          <a:p>
            <a:endParaRPr lang="fa-IR" sz="3600" dirty="0" smtClean="0">
              <a:cs typeface="B Zar" panose="00000400000000000000" pitchFamily="2" charset="-78"/>
            </a:endParaRPr>
          </a:p>
          <a:p>
            <a:r>
              <a:rPr lang="fa-IR" sz="3600" dirty="0">
                <a:cs typeface="B Zar" panose="00000400000000000000" pitchFamily="2" charset="-78"/>
              </a:rPr>
              <a:t>نگاه نقادانه به محیط </a:t>
            </a:r>
            <a:r>
              <a:rPr lang="fa-IR" sz="3600" dirty="0" smtClean="0">
                <a:cs typeface="B Zar" panose="00000400000000000000" pitchFamily="2" charset="-78"/>
              </a:rPr>
              <a:t>پیرامون</a:t>
            </a:r>
          </a:p>
          <a:p>
            <a:endParaRPr lang="fa-IR" sz="3600" dirty="0">
              <a:cs typeface="B Zar" panose="00000400000000000000" pitchFamily="2" charset="-78"/>
            </a:endParaRPr>
          </a:p>
          <a:p>
            <a:r>
              <a:rPr lang="fa-IR" sz="3600" dirty="0">
                <a:solidFill>
                  <a:srgbClr val="FF0000"/>
                </a:solidFill>
                <a:cs typeface="B Zar" panose="00000400000000000000" pitchFamily="2" charset="-78"/>
              </a:rPr>
              <a:t>پر از رمز و راز </a:t>
            </a:r>
            <a:r>
              <a:rPr lang="fa-IR" sz="3600" dirty="0">
                <a:cs typeface="B Zar" panose="00000400000000000000" pitchFamily="2" charset="-78"/>
              </a:rPr>
              <a:t>دیدن آنچه برای دیگران </a:t>
            </a:r>
            <a:r>
              <a:rPr lang="fa-IR" sz="3600" dirty="0">
                <a:solidFill>
                  <a:srgbClr val="FF0000"/>
                </a:solidFill>
                <a:cs typeface="B Zar" panose="00000400000000000000" pitchFamily="2" charset="-78"/>
              </a:rPr>
              <a:t>عادی و بدیهی </a:t>
            </a:r>
            <a:r>
              <a:rPr lang="fa-IR" sz="3600" dirty="0">
                <a:cs typeface="B Zar" panose="00000400000000000000" pitchFamily="2" charset="-78"/>
              </a:rPr>
              <a:t>است</a:t>
            </a:r>
          </a:p>
          <a:p>
            <a:endParaRPr lang="fa-IR" sz="3600" dirty="0" smtClean="0">
              <a:cs typeface="B Zar" panose="00000400000000000000" pitchFamily="2" charset="-78"/>
            </a:endParaRPr>
          </a:p>
          <a:p>
            <a:endParaRPr lang="fa-IR" sz="3600" dirty="0" smtClean="0">
              <a:cs typeface="B Zar" panose="00000400000000000000" pitchFamily="2" charset="-78"/>
            </a:endParaRPr>
          </a:p>
          <a:p>
            <a:endParaRPr lang="en-US" sz="3600" dirty="0">
              <a:cs typeface="B Zar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C5A4EF0-4F07-4BFA-949A-86D0381125F6}" type="slidenum">
              <a:rPr lang="fa-IR" smtClean="0"/>
              <a:pPr/>
              <a:t>17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711964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325562"/>
          </a:xfrm>
        </p:spPr>
        <p:txBody>
          <a:bodyPr>
            <a:noAutofit/>
          </a:bodyPr>
          <a:lstStyle/>
          <a:p>
            <a:pPr algn="r"/>
            <a:r>
              <a:rPr lang="fa-IR" sz="3600" dirty="0" smtClean="0">
                <a:solidFill>
                  <a:srgbClr val="FF0000"/>
                </a:solidFill>
                <a:cs typeface="B Zar" panose="00000400000000000000" pitchFamily="2" charset="-78"/>
              </a:rPr>
              <a:t/>
            </a:r>
            <a:br>
              <a:rPr lang="fa-IR" sz="3600" dirty="0" smtClean="0">
                <a:solidFill>
                  <a:srgbClr val="FF0000"/>
                </a:solidFill>
                <a:cs typeface="B Zar" panose="00000400000000000000" pitchFamily="2" charset="-78"/>
              </a:rPr>
            </a:br>
            <a:r>
              <a:rPr lang="fa-IR" sz="1800" dirty="0">
                <a:solidFill>
                  <a:srgbClr val="FF0000"/>
                </a:solidFill>
                <a:cs typeface="B Zar" panose="00000400000000000000" pitchFamily="2" charset="-78"/>
              </a:rPr>
              <a:t/>
            </a:r>
            <a:br>
              <a:rPr lang="fa-IR" sz="1800" dirty="0">
                <a:solidFill>
                  <a:srgbClr val="FF0000"/>
                </a:solidFill>
                <a:cs typeface="B Zar" panose="00000400000000000000" pitchFamily="2" charset="-78"/>
              </a:rPr>
            </a:br>
            <a:r>
              <a:rPr lang="fa-IR" sz="1800" dirty="0">
                <a:solidFill>
                  <a:schemeClr val="tx1"/>
                </a:solidFill>
                <a:latin typeface="Nazanin"/>
                <a:cs typeface="B Lotus" panose="00000400000000000000" pitchFamily="2" charset="-78"/>
              </a:rPr>
              <a:t>3. معرفی پیش نیازهای نقد.... انواع منابع اطلاعاتی...ادامه</a:t>
            </a:r>
            <a:br>
              <a:rPr lang="fa-IR" sz="1800" dirty="0">
                <a:solidFill>
                  <a:schemeClr val="tx1"/>
                </a:solidFill>
                <a:latin typeface="Nazanin"/>
                <a:cs typeface="B Lotus" panose="00000400000000000000" pitchFamily="2" charset="-78"/>
              </a:rPr>
            </a:br>
            <a:r>
              <a:rPr lang="fa-IR" sz="1800" dirty="0">
                <a:solidFill>
                  <a:schemeClr val="tx1"/>
                </a:solidFill>
                <a:cs typeface="B Lotus" panose="00000400000000000000" pitchFamily="2" charset="-78"/>
              </a:rPr>
              <a:t/>
            </a:r>
            <a:br>
              <a:rPr lang="fa-IR" sz="1800" dirty="0">
                <a:solidFill>
                  <a:schemeClr val="tx1"/>
                </a:solidFill>
                <a:cs typeface="B Lotus" panose="00000400000000000000" pitchFamily="2" charset="-78"/>
              </a:rPr>
            </a:br>
            <a:r>
              <a:rPr lang="fa-IR" sz="1800" dirty="0">
                <a:solidFill>
                  <a:schemeClr val="tx1"/>
                </a:solidFill>
                <a:cs typeface="B Lotus" panose="00000400000000000000" pitchFamily="2" charset="-78"/>
              </a:rPr>
              <a:t>چه کاری باید انجام دهیم</a:t>
            </a:r>
            <a:r>
              <a:rPr lang="fa-IR" sz="1800" dirty="0" smtClean="0">
                <a:solidFill>
                  <a:schemeClr val="tx1"/>
                </a:solidFill>
                <a:cs typeface="B Lotus" panose="00000400000000000000" pitchFamily="2" charset="-78"/>
              </a:rPr>
              <a:t>!....</a:t>
            </a:r>
            <a:r>
              <a:rPr lang="fa-IR" sz="3600" dirty="0" smtClean="0">
                <a:solidFill>
                  <a:schemeClr val="tx1"/>
                </a:solidFill>
                <a:cs typeface="B Lotus" panose="00000400000000000000" pitchFamily="2" charset="-78"/>
              </a:rPr>
              <a:t>.</a:t>
            </a:r>
            <a:r>
              <a:rPr lang="fa-IR" sz="1600" dirty="0" smtClean="0">
                <a:solidFill>
                  <a:schemeClr val="tx1"/>
                </a:solidFill>
                <a:cs typeface="B Zar" panose="00000400000000000000" pitchFamily="2" charset="-78"/>
              </a:rPr>
              <a:t>پیش </a:t>
            </a:r>
            <a:r>
              <a:rPr lang="fa-IR" sz="1600" dirty="0">
                <a:solidFill>
                  <a:schemeClr val="tx1"/>
                </a:solidFill>
                <a:cs typeface="B Zar" panose="00000400000000000000" pitchFamily="2" charset="-78"/>
              </a:rPr>
              <a:t>نیازهای </a:t>
            </a:r>
            <a:r>
              <a:rPr lang="fa-IR" sz="1600" dirty="0" smtClean="0">
                <a:solidFill>
                  <a:schemeClr val="tx1"/>
                </a:solidFill>
                <a:cs typeface="B Zar" panose="00000400000000000000" pitchFamily="2" charset="-78"/>
              </a:rPr>
              <a:t>پژوهش، </a:t>
            </a:r>
            <a:r>
              <a:rPr lang="fa-IR" sz="1600" dirty="0" smtClean="0">
                <a:solidFill>
                  <a:srgbClr val="FF0000"/>
                </a:solidFill>
                <a:cs typeface="B Zar" panose="00000400000000000000" pitchFamily="2" charset="-78"/>
              </a:rPr>
              <a:t>تفکر منطقی</a:t>
            </a:r>
            <a:r>
              <a:rPr lang="fa-IR" sz="1600" dirty="0" smtClean="0">
                <a:solidFill>
                  <a:schemeClr val="tx1"/>
                </a:solidFill>
                <a:cs typeface="B Zar" panose="00000400000000000000" pitchFamily="2" charset="-78"/>
              </a:rPr>
              <a:t>...</a:t>
            </a:r>
            <a:r>
              <a:rPr lang="en-US" sz="1600" dirty="0">
                <a:cs typeface="B Zar" panose="00000400000000000000" pitchFamily="2" charset="-78"/>
              </a:rPr>
              <a:t/>
            </a:r>
            <a:br>
              <a:rPr lang="en-US" sz="1600" dirty="0">
                <a:cs typeface="B Zar" panose="00000400000000000000" pitchFamily="2" charset="-78"/>
              </a:rPr>
            </a:br>
            <a:endParaRPr lang="en-US" sz="1600" dirty="0">
              <a:solidFill>
                <a:srgbClr val="FF0000"/>
              </a:solidFill>
              <a:cs typeface="B Zar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600200"/>
            <a:ext cx="8305800" cy="48737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a-IR" sz="3600" dirty="0" smtClean="0">
                <a:solidFill>
                  <a:srgbClr val="FF0000"/>
                </a:solidFill>
                <a:cs typeface="B Zar" panose="00000400000000000000" pitchFamily="2" charset="-78"/>
              </a:rPr>
              <a:t>تفکر منطقی</a:t>
            </a:r>
          </a:p>
          <a:p>
            <a:pPr marL="0" indent="0">
              <a:buNone/>
            </a:pPr>
            <a:endParaRPr lang="fa-IR" sz="3600" dirty="0" smtClean="0">
              <a:solidFill>
                <a:srgbClr val="FF0000"/>
              </a:solidFill>
              <a:cs typeface="B Zar" panose="00000400000000000000" pitchFamily="2" charset="-78"/>
            </a:endParaRPr>
          </a:p>
          <a:p>
            <a:r>
              <a:rPr lang="fa-IR" sz="3600" dirty="0" smtClean="0">
                <a:cs typeface="B Zar" panose="00000400000000000000" pitchFamily="2" charset="-78"/>
              </a:rPr>
              <a:t>نیاز به برخورداری از </a:t>
            </a:r>
            <a:r>
              <a:rPr lang="fa-IR" sz="3600" dirty="0" smtClean="0">
                <a:solidFill>
                  <a:srgbClr val="FF0000"/>
                </a:solidFill>
                <a:cs typeface="B Zar" panose="00000400000000000000" pitchFamily="2" charset="-78"/>
              </a:rPr>
              <a:t>دانش و تجربه </a:t>
            </a:r>
            <a:r>
              <a:rPr lang="fa-IR" sz="3600" dirty="0" smtClean="0">
                <a:cs typeface="B Zar" panose="00000400000000000000" pitchFamily="2" charset="-78"/>
              </a:rPr>
              <a:t>دارد</a:t>
            </a:r>
          </a:p>
          <a:p>
            <a:endParaRPr lang="fa-IR" sz="3600" dirty="0" smtClean="0">
              <a:cs typeface="B Zar" panose="00000400000000000000" pitchFamily="2" charset="-78"/>
            </a:endParaRPr>
          </a:p>
          <a:p>
            <a:r>
              <a:rPr lang="fa-IR" sz="3600" dirty="0" smtClean="0">
                <a:cs typeface="B Zar" panose="00000400000000000000" pitchFamily="2" charset="-78"/>
              </a:rPr>
              <a:t>توانایی در </a:t>
            </a:r>
            <a:r>
              <a:rPr lang="fa-IR" sz="3600" dirty="0" smtClean="0">
                <a:solidFill>
                  <a:srgbClr val="FF0000"/>
                </a:solidFill>
                <a:cs typeface="B Zar" panose="00000400000000000000" pitchFamily="2" charset="-78"/>
              </a:rPr>
              <a:t>تحلیل و شناخت </a:t>
            </a:r>
            <a:r>
              <a:rPr lang="fa-IR" sz="3600" dirty="0" err="1" smtClean="0">
                <a:solidFill>
                  <a:srgbClr val="FF0000"/>
                </a:solidFill>
                <a:cs typeface="B Zar" panose="00000400000000000000" pitchFamily="2" charset="-78"/>
              </a:rPr>
              <a:t>رخدادها</a:t>
            </a:r>
            <a:r>
              <a:rPr lang="fa-IR" sz="3600" dirty="0" err="1" smtClean="0">
                <a:cs typeface="B Zar" panose="00000400000000000000" pitchFamily="2" charset="-78"/>
              </a:rPr>
              <a:t>یی</a:t>
            </a:r>
            <a:r>
              <a:rPr lang="fa-IR" sz="3600" dirty="0" smtClean="0">
                <a:cs typeface="B Zar" panose="00000400000000000000" pitchFamily="2" charset="-78"/>
              </a:rPr>
              <a:t> که در زندگی مشاهده و تجربه می کنیم.</a:t>
            </a:r>
            <a:endParaRPr lang="en-US" sz="3600" dirty="0">
              <a:cs typeface="B Zar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C5A4EF0-4F07-4BFA-949A-86D0381125F6}" type="slidenum">
              <a:rPr lang="fa-IR" smtClean="0"/>
              <a:pPr/>
              <a:t>18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576210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77200" cy="1143000"/>
          </a:xfrm>
        </p:spPr>
        <p:txBody>
          <a:bodyPr>
            <a:noAutofit/>
          </a:bodyPr>
          <a:lstStyle/>
          <a:p>
            <a:pPr algn="r"/>
            <a:r>
              <a:rPr lang="fa-IR" sz="1800" dirty="0">
                <a:solidFill>
                  <a:schemeClr val="tx1"/>
                </a:solidFill>
                <a:latin typeface="Nazanin"/>
                <a:cs typeface="B Lotus" panose="00000400000000000000" pitchFamily="2" charset="-78"/>
              </a:rPr>
              <a:t>3. معرفی پیش نیازهای نقد.... انواع منابع اطلاعاتی...ادامه</a:t>
            </a:r>
            <a:br>
              <a:rPr lang="fa-IR" sz="1800" dirty="0">
                <a:solidFill>
                  <a:schemeClr val="tx1"/>
                </a:solidFill>
                <a:latin typeface="Nazanin"/>
                <a:cs typeface="B Lotus" panose="00000400000000000000" pitchFamily="2" charset="-78"/>
              </a:rPr>
            </a:br>
            <a:r>
              <a:rPr lang="fa-IR" sz="1800" dirty="0">
                <a:solidFill>
                  <a:schemeClr val="tx1"/>
                </a:solidFill>
                <a:cs typeface="B Lotus" panose="00000400000000000000" pitchFamily="2" charset="-78"/>
              </a:rPr>
              <a:t/>
            </a:r>
            <a:br>
              <a:rPr lang="fa-IR" sz="1800" dirty="0">
                <a:solidFill>
                  <a:schemeClr val="tx1"/>
                </a:solidFill>
                <a:cs typeface="B Lotus" panose="00000400000000000000" pitchFamily="2" charset="-78"/>
              </a:rPr>
            </a:br>
            <a:r>
              <a:rPr lang="fa-IR" sz="1800" dirty="0">
                <a:solidFill>
                  <a:schemeClr val="tx1"/>
                </a:solidFill>
                <a:cs typeface="B Lotus" panose="00000400000000000000" pitchFamily="2" charset="-78"/>
              </a:rPr>
              <a:t>چه کاری باید انجام دهیم</a:t>
            </a:r>
            <a:r>
              <a:rPr lang="fa-IR" sz="1800" dirty="0" smtClean="0">
                <a:solidFill>
                  <a:schemeClr val="tx1"/>
                </a:solidFill>
                <a:cs typeface="B Lotus" panose="00000400000000000000" pitchFamily="2" charset="-78"/>
              </a:rPr>
              <a:t>!.....</a:t>
            </a:r>
            <a:r>
              <a:rPr lang="fa-IR" sz="1800" dirty="0">
                <a:solidFill>
                  <a:schemeClr val="tx1"/>
                </a:solidFill>
                <a:cs typeface="B Zar" panose="00000400000000000000" pitchFamily="2" charset="-78"/>
              </a:rPr>
              <a:t>پیش نیازهای </a:t>
            </a:r>
            <a:r>
              <a:rPr lang="fa-IR" sz="1800" dirty="0" smtClean="0">
                <a:solidFill>
                  <a:schemeClr val="tx1"/>
                </a:solidFill>
                <a:cs typeface="B Zar" panose="00000400000000000000" pitchFamily="2" charset="-78"/>
              </a:rPr>
              <a:t>پژوهش... </a:t>
            </a:r>
            <a:r>
              <a:rPr lang="fa-IR" sz="1800" dirty="0" smtClean="0">
                <a:solidFill>
                  <a:srgbClr val="FF0000"/>
                </a:solidFill>
                <a:cs typeface="B Zar" panose="00000400000000000000" pitchFamily="2" charset="-78"/>
              </a:rPr>
              <a:t>توانایی </a:t>
            </a:r>
            <a:r>
              <a:rPr lang="fa-IR" sz="1800" dirty="0">
                <a:solidFill>
                  <a:srgbClr val="FF0000"/>
                </a:solidFill>
                <a:cs typeface="B Zar" panose="00000400000000000000" pitchFamily="2" charset="-78"/>
              </a:rPr>
              <a:t>توصیف، تحلیل و تفسیر</a:t>
            </a:r>
            <a:r>
              <a:rPr lang="fa-IR" sz="1800" dirty="0">
                <a:cs typeface="B Zar" panose="00000400000000000000" pitchFamily="2" charset="-78"/>
              </a:rPr>
              <a:t/>
            </a:r>
            <a:br>
              <a:rPr lang="fa-IR" sz="1800" dirty="0">
                <a:cs typeface="B Zar" panose="00000400000000000000" pitchFamily="2" charset="-78"/>
              </a:rPr>
            </a:br>
            <a:endParaRPr lang="en-US" sz="1800" dirty="0">
              <a:solidFill>
                <a:srgbClr val="FF0000"/>
              </a:solidFill>
              <a:cs typeface="B Zar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1219200"/>
            <a:ext cx="8738616" cy="56388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fa-IR" sz="3600" dirty="0" smtClean="0">
              <a:solidFill>
                <a:srgbClr val="FF0000"/>
              </a:solidFill>
              <a:cs typeface="B Zar" panose="00000400000000000000" pitchFamily="2" charset="-78"/>
            </a:endParaRPr>
          </a:p>
          <a:p>
            <a:pPr marL="0" indent="0">
              <a:buNone/>
            </a:pPr>
            <a:r>
              <a:rPr lang="fa-IR" sz="3600" dirty="0" smtClean="0">
                <a:solidFill>
                  <a:srgbClr val="FF0000"/>
                </a:solidFill>
                <a:cs typeface="B Zar" panose="00000400000000000000" pitchFamily="2" charset="-78"/>
              </a:rPr>
              <a:t>توانایی </a:t>
            </a:r>
            <a:r>
              <a:rPr lang="fa-IR" sz="3600" dirty="0">
                <a:solidFill>
                  <a:srgbClr val="FF0000"/>
                </a:solidFill>
                <a:cs typeface="B Zar" panose="00000400000000000000" pitchFamily="2" charset="-78"/>
              </a:rPr>
              <a:t>توصیف، تحلیل و </a:t>
            </a:r>
            <a:r>
              <a:rPr lang="fa-IR" sz="3600" dirty="0" smtClean="0">
                <a:solidFill>
                  <a:srgbClr val="FF0000"/>
                </a:solidFill>
                <a:cs typeface="B Zar" panose="00000400000000000000" pitchFamily="2" charset="-78"/>
              </a:rPr>
              <a:t>تفسیر</a:t>
            </a:r>
          </a:p>
          <a:p>
            <a:endParaRPr lang="fa-IR" sz="3600" dirty="0" smtClean="0">
              <a:solidFill>
                <a:srgbClr val="FF0000"/>
              </a:solidFill>
              <a:cs typeface="B Zar" panose="00000400000000000000" pitchFamily="2" charset="-78"/>
            </a:endParaRPr>
          </a:p>
          <a:p>
            <a:r>
              <a:rPr lang="fa-IR" sz="3600" dirty="0" smtClean="0">
                <a:solidFill>
                  <a:srgbClr val="FF0000"/>
                </a:solidFill>
                <a:cs typeface="B Zar" panose="00000400000000000000" pitchFamily="2" charset="-78"/>
              </a:rPr>
              <a:t>توصیف: </a:t>
            </a:r>
            <a:r>
              <a:rPr lang="fa-IR" sz="3600" dirty="0" smtClean="0">
                <a:cs typeface="B Zar" panose="00000400000000000000" pitchFamily="2" charset="-78"/>
              </a:rPr>
              <a:t>گزارشی درست، دقیق و جامعه از یافته های پژوهش</a:t>
            </a:r>
          </a:p>
          <a:p>
            <a:r>
              <a:rPr lang="fa-IR" sz="3600" dirty="0" smtClean="0">
                <a:solidFill>
                  <a:srgbClr val="FF0000"/>
                </a:solidFill>
                <a:cs typeface="B Zar" panose="00000400000000000000" pitchFamily="2" charset="-78"/>
              </a:rPr>
              <a:t>تحلیل</a:t>
            </a:r>
            <a:r>
              <a:rPr lang="fa-IR" sz="3600" dirty="0">
                <a:solidFill>
                  <a:srgbClr val="FF0000"/>
                </a:solidFill>
                <a:cs typeface="B Zar" panose="00000400000000000000" pitchFamily="2" charset="-78"/>
              </a:rPr>
              <a:t>: </a:t>
            </a:r>
            <a:r>
              <a:rPr lang="fa-IR" sz="3600" dirty="0">
                <a:cs typeface="B Zar" panose="00000400000000000000" pitchFamily="2" charset="-78"/>
              </a:rPr>
              <a:t>بر بنیاد </a:t>
            </a:r>
            <a:r>
              <a:rPr lang="fa-IR" sz="3600" dirty="0">
                <a:solidFill>
                  <a:srgbClr val="FF0000"/>
                </a:solidFill>
                <a:cs typeface="B Zar" panose="00000400000000000000" pitchFamily="2" charset="-78"/>
              </a:rPr>
              <a:t>توصیف </a:t>
            </a:r>
            <a:r>
              <a:rPr lang="fa-IR" sz="3600" dirty="0">
                <a:cs typeface="B Zar" panose="00000400000000000000" pitchFamily="2" charset="-78"/>
              </a:rPr>
              <a:t>استوار است</a:t>
            </a:r>
          </a:p>
          <a:p>
            <a:r>
              <a:rPr lang="fa-IR" sz="3600" dirty="0">
                <a:cs typeface="B Zar" panose="00000400000000000000" pitchFamily="2" charset="-78"/>
              </a:rPr>
              <a:t>شناسایی الگوها، روندها و رویه هاست</a:t>
            </a:r>
          </a:p>
          <a:p>
            <a:r>
              <a:rPr lang="fa-IR" sz="3600" dirty="0">
                <a:cs typeface="B Zar" panose="00000400000000000000" pitchFamily="2" charset="-78"/>
              </a:rPr>
              <a:t>تصویری از آنچه که رخ داده را </a:t>
            </a:r>
            <a:r>
              <a:rPr lang="fa-IR" sz="3600" dirty="0">
                <a:solidFill>
                  <a:srgbClr val="FF0000"/>
                </a:solidFill>
                <a:cs typeface="B Zar" panose="00000400000000000000" pitchFamily="2" charset="-78"/>
              </a:rPr>
              <a:t>ترسیم</a:t>
            </a:r>
            <a:r>
              <a:rPr lang="fa-IR" sz="3600" dirty="0">
                <a:cs typeface="B Zar" panose="00000400000000000000" pitchFamily="2" charset="-78"/>
              </a:rPr>
              <a:t> می کنیم با شناسایی الگوها</a:t>
            </a:r>
          </a:p>
          <a:p>
            <a:endParaRPr lang="fa-IR" sz="3600" dirty="0" smtClean="0">
              <a:cs typeface="B Zar" panose="00000400000000000000" pitchFamily="2" charset="-78"/>
            </a:endParaRPr>
          </a:p>
          <a:p>
            <a:endParaRPr lang="fa-IR" sz="3600" dirty="0" smtClean="0">
              <a:solidFill>
                <a:srgbClr val="FF0000"/>
              </a:solidFill>
              <a:cs typeface="B Zar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C5A4EF0-4F07-4BFA-949A-86D0381125F6}" type="slidenum">
              <a:rPr lang="fa-IR" smtClean="0"/>
              <a:pPr/>
              <a:t>19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837283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381000"/>
            <a:ext cx="8839200" cy="6092952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fa-IR" sz="5700" b="1" dirty="0" smtClean="0">
                <a:latin typeface="Nazanin"/>
                <a:cs typeface="B Lotus" panose="00000400000000000000" pitchFamily="2" charset="-78"/>
              </a:rPr>
              <a:t>دوره آموزشی نقد و معرفی کتاب در کتابخانه های عمومی</a:t>
            </a:r>
          </a:p>
          <a:p>
            <a:pPr marL="0" indent="0" algn="ctr">
              <a:buNone/>
            </a:pPr>
            <a:endParaRPr lang="fa-IR" sz="4000" b="1" dirty="0">
              <a:latin typeface="Nazanin"/>
              <a:cs typeface="B Lotus" panose="00000400000000000000" pitchFamily="2" charset="-78"/>
            </a:endParaRPr>
          </a:p>
          <a:p>
            <a:pPr marL="0" indent="0" algn="ctr">
              <a:buNone/>
            </a:pPr>
            <a:endParaRPr lang="fa-IR" sz="4000" b="1" dirty="0" smtClean="0">
              <a:latin typeface="Nazanin"/>
              <a:cs typeface="B Lotus" panose="00000400000000000000" pitchFamily="2" charset="-78"/>
            </a:endParaRPr>
          </a:p>
          <a:p>
            <a:pPr marL="0" indent="0" algn="ctr">
              <a:buNone/>
            </a:pPr>
            <a:r>
              <a:rPr lang="fa-IR" sz="4400" b="1" dirty="0" smtClean="0">
                <a:latin typeface="Nazanin"/>
                <a:cs typeface="B Lotus" panose="00000400000000000000" pitchFamily="2" charset="-78"/>
              </a:rPr>
              <a:t>مدرس: دکتر رحمان معرفت</a:t>
            </a:r>
          </a:p>
          <a:p>
            <a:pPr marL="0" indent="0" algn="ctr">
              <a:buNone/>
            </a:pPr>
            <a:r>
              <a:rPr lang="fa-IR" sz="4200" b="1" dirty="0" smtClean="0">
                <a:latin typeface="Nazanin"/>
                <a:cs typeface="B Lotus" panose="00000400000000000000" pitchFamily="2" charset="-78"/>
              </a:rPr>
              <a:t>(استادیار علم اطلاعات و دانش شناسی دانشگاه سمنان)</a:t>
            </a:r>
          </a:p>
          <a:p>
            <a:pPr marL="0" indent="0" algn="ctr">
              <a:buNone/>
            </a:pPr>
            <a:endParaRPr lang="fa-IR" sz="4200" b="1" dirty="0">
              <a:latin typeface="Nazanin"/>
              <a:cs typeface="B Lotus" panose="00000400000000000000" pitchFamily="2" charset="-78"/>
            </a:endParaRPr>
          </a:p>
          <a:p>
            <a:pPr marL="0" indent="0" algn="ctr">
              <a:buNone/>
            </a:pPr>
            <a:endParaRPr lang="fa-IR" sz="4200" b="1" dirty="0" smtClean="0">
              <a:latin typeface="Nazanin"/>
              <a:cs typeface="B Lotus" panose="00000400000000000000" pitchFamily="2" charset="-78"/>
            </a:endParaRPr>
          </a:p>
          <a:p>
            <a:pPr marL="0" indent="0" algn="ctr">
              <a:buNone/>
            </a:pPr>
            <a:r>
              <a:rPr lang="fa-IR" sz="4400" b="1" dirty="0" smtClean="0">
                <a:latin typeface="Nazanin"/>
                <a:cs typeface="B Lotus" panose="00000400000000000000" pitchFamily="2" charset="-78"/>
              </a:rPr>
              <a:t> ویژه</a:t>
            </a:r>
            <a:r>
              <a:rPr lang="fa-IR" sz="4000" b="1" dirty="0" smtClean="0">
                <a:latin typeface="Nazanin"/>
                <a:cs typeface="B Lotus" panose="00000400000000000000" pitchFamily="2" charset="-78"/>
              </a:rPr>
              <a:t>کتابداران و کارشناسان امور فرهنگی</a:t>
            </a:r>
          </a:p>
          <a:p>
            <a:pPr marL="0" indent="0" algn="ctr">
              <a:buNone/>
            </a:pPr>
            <a:endParaRPr lang="en-US" sz="4000" b="1" dirty="0" smtClean="0">
              <a:latin typeface="Nazanin"/>
              <a:cs typeface="B Lotus" panose="00000400000000000000" pitchFamily="2" charset="-78"/>
            </a:endParaRPr>
          </a:p>
          <a:p>
            <a:pPr marL="0" indent="0" algn="ctr">
              <a:buNone/>
            </a:pPr>
            <a:r>
              <a:rPr lang="fa-IR" sz="4000" b="1" dirty="0" smtClean="0">
                <a:latin typeface="Nazanin"/>
                <a:cs typeface="B Lotus" panose="00000400000000000000" pitchFamily="2" charset="-78"/>
              </a:rPr>
              <a:t>برگزار کننده: اداره کل نهاد کتابخانه های عمومی سمنان</a:t>
            </a:r>
          </a:p>
          <a:p>
            <a:pPr marL="0" indent="0" algn="ctr">
              <a:buNone/>
            </a:pPr>
            <a:endParaRPr lang="fa-IR" sz="4000" b="1" dirty="0" smtClean="0">
              <a:latin typeface="Nazanin"/>
              <a:cs typeface="B Lotus" panose="00000400000000000000" pitchFamily="2" charset="-78"/>
            </a:endParaRPr>
          </a:p>
          <a:p>
            <a:pPr marL="0" indent="0" algn="ctr">
              <a:buNone/>
            </a:pPr>
            <a:r>
              <a:rPr lang="fa-IR" sz="4000" b="1" dirty="0" smtClean="0">
                <a:latin typeface="Nazanin"/>
                <a:cs typeface="B Lotus" panose="00000400000000000000" pitchFamily="2" charset="-78"/>
              </a:rPr>
              <a:t>زمان: </a:t>
            </a:r>
            <a:r>
              <a:rPr lang="fa-IR" sz="4000" b="1" dirty="0" smtClean="0">
                <a:latin typeface="Nazanin"/>
                <a:cs typeface="B Lotus" panose="00000400000000000000" pitchFamily="2" charset="-78"/>
              </a:rPr>
              <a:t>یک شنبه 30 دیماه </a:t>
            </a:r>
            <a:r>
              <a:rPr lang="fa-IR" sz="4000" b="1" dirty="0" smtClean="0">
                <a:latin typeface="Nazanin"/>
                <a:cs typeface="B Lotus" panose="00000400000000000000" pitchFamily="2" charset="-78"/>
              </a:rPr>
              <a:t>1397</a:t>
            </a:r>
          </a:p>
          <a:p>
            <a:pPr marL="0" indent="0" algn="ctr">
              <a:buNone/>
            </a:pPr>
            <a:endParaRPr lang="fa-IR" sz="4000" b="1" dirty="0" smtClean="0">
              <a:latin typeface="Nazanin"/>
              <a:cs typeface="B Lotus" panose="00000400000000000000" pitchFamily="2" charset="-78"/>
            </a:endParaRPr>
          </a:p>
          <a:p>
            <a:pPr marL="0" indent="0" algn="ctr">
              <a:buNone/>
            </a:pPr>
            <a:r>
              <a:rPr lang="fa-IR" sz="4000" b="1" dirty="0" smtClean="0">
                <a:latin typeface="Nazanin"/>
                <a:cs typeface="B Lotus" panose="00000400000000000000" pitchFamily="2" charset="-78"/>
              </a:rPr>
              <a:t>مکان: </a:t>
            </a:r>
            <a:r>
              <a:rPr lang="fa-IR" sz="4000" b="1" dirty="0" smtClean="0">
                <a:latin typeface="Nazanin"/>
                <a:cs typeface="B Lotus" panose="00000400000000000000" pitchFamily="2" charset="-78"/>
              </a:rPr>
              <a:t>اداره کل کتابخانه های </a:t>
            </a:r>
            <a:r>
              <a:rPr lang="fa-IR" sz="4000" b="1" smtClean="0">
                <a:latin typeface="Nazanin"/>
                <a:cs typeface="B Lotus" panose="00000400000000000000" pitchFamily="2" charset="-78"/>
              </a:rPr>
              <a:t>عمومی شاهرود</a:t>
            </a:r>
            <a:endParaRPr lang="fa-IR" sz="4000" b="1" dirty="0">
              <a:latin typeface="Nazanin"/>
              <a:cs typeface="B Lotus" panose="00000400000000000000" pitchFamily="2" charset="-78"/>
            </a:endParaRPr>
          </a:p>
          <a:p>
            <a:pPr marL="0" indent="0" algn="ctr">
              <a:buNone/>
            </a:pPr>
            <a:endParaRPr lang="en-US" sz="4400" dirty="0">
              <a:latin typeface="Nazanin"/>
              <a:cs typeface="B Lotus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91780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r"/>
            <a:r>
              <a:rPr lang="fa-IR" sz="3600" dirty="0">
                <a:solidFill>
                  <a:srgbClr val="FF0000"/>
                </a:solidFill>
                <a:cs typeface="B Zar" panose="00000400000000000000" pitchFamily="2" charset="-78"/>
              </a:rPr>
              <a:t>پیش نیازهای </a:t>
            </a:r>
            <a:r>
              <a:rPr lang="fa-IR" sz="3600" dirty="0" smtClean="0">
                <a:solidFill>
                  <a:srgbClr val="FF0000"/>
                </a:solidFill>
                <a:cs typeface="B Zar" panose="00000400000000000000" pitchFamily="2" charset="-78"/>
              </a:rPr>
              <a:t>پژوهش </a:t>
            </a:r>
            <a:r>
              <a:rPr lang="fa-IR" sz="3600" dirty="0" smtClean="0">
                <a:cs typeface="B Zar" panose="00000400000000000000" pitchFamily="2" charset="-78"/>
              </a:rPr>
              <a:t>توانایی </a:t>
            </a:r>
            <a:r>
              <a:rPr lang="fa-IR" sz="3600" dirty="0">
                <a:cs typeface="B Zar" panose="00000400000000000000" pitchFamily="2" charset="-78"/>
              </a:rPr>
              <a:t>توصیف، تحلیل و تفسیر</a:t>
            </a:r>
            <a:br>
              <a:rPr lang="fa-IR" sz="3600" dirty="0">
                <a:cs typeface="B Zar" panose="00000400000000000000" pitchFamily="2" charset="-78"/>
              </a:rPr>
            </a:br>
            <a:endParaRPr lang="en-US" sz="3600" dirty="0">
              <a:solidFill>
                <a:srgbClr val="FF0000"/>
              </a:solidFill>
              <a:cs typeface="B Zar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1219200"/>
            <a:ext cx="8738616" cy="5638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a-IR" sz="3600" dirty="0" smtClean="0">
                <a:solidFill>
                  <a:srgbClr val="FF0000"/>
                </a:solidFill>
                <a:cs typeface="B Zar" panose="00000400000000000000" pitchFamily="2" charset="-78"/>
              </a:rPr>
              <a:t>توانایی </a:t>
            </a:r>
            <a:r>
              <a:rPr lang="fa-IR" sz="3600" dirty="0">
                <a:solidFill>
                  <a:srgbClr val="FF0000"/>
                </a:solidFill>
                <a:cs typeface="B Zar" panose="00000400000000000000" pitchFamily="2" charset="-78"/>
              </a:rPr>
              <a:t>توصیف، تحلیل و </a:t>
            </a:r>
            <a:r>
              <a:rPr lang="fa-IR" sz="3600" dirty="0" smtClean="0">
                <a:solidFill>
                  <a:srgbClr val="FF0000"/>
                </a:solidFill>
                <a:cs typeface="B Zar" panose="00000400000000000000" pitchFamily="2" charset="-78"/>
              </a:rPr>
              <a:t>تفسیر</a:t>
            </a:r>
          </a:p>
          <a:p>
            <a:endParaRPr lang="fa-IR" sz="3600" dirty="0" smtClean="0">
              <a:solidFill>
                <a:srgbClr val="FF0000"/>
              </a:solidFill>
              <a:cs typeface="B Zar" panose="00000400000000000000" pitchFamily="2" charset="-78"/>
            </a:endParaRPr>
          </a:p>
          <a:p>
            <a:endParaRPr lang="fa-IR" sz="3600" dirty="0" smtClean="0">
              <a:solidFill>
                <a:srgbClr val="FF0000"/>
              </a:solidFill>
              <a:cs typeface="B Zar" panose="00000400000000000000" pitchFamily="2" charset="-78"/>
            </a:endParaRPr>
          </a:p>
          <a:p>
            <a:r>
              <a:rPr lang="fa-IR" sz="3600" dirty="0" smtClean="0">
                <a:solidFill>
                  <a:srgbClr val="FF0000"/>
                </a:solidFill>
                <a:cs typeface="B Zar" panose="00000400000000000000" pitchFamily="2" charset="-78"/>
              </a:rPr>
              <a:t>تفسیر: </a:t>
            </a:r>
            <a:r>
              <a:rPr lang="fa-IR" sz="3600" dirty="0" err="1" smtClean="0">
                <a:cs typeface="B Zar" panose="00000400000000000000" pitchFamily="2" charset="-78"/>
              </a:rPr>
              <a:t>معنابخشی</a:t>
            </a:r>
            <a:r>
              <a:rPr lang="fa-IR" sz="3600" dirty="0" smtClean="0">
                <a:cs typeface="B Zar" panose="00000400000000000000" pitchFamily="2" charset="-78"/>
              </a:rPr>
              <a:t> به یافته های تحقیق، </a:t>
            </a:r>
            <a:r>
              <a:rPr lang="fa-IR" sz="3600" dirty="0" smtClean="0">
                <a:solidFill>
                  <a:srgbClr val="FF0000"/>
                </a:solidFill>
                <a:cs typeface="B Zar" panose="00000400000000000000" pitchFamily="2" charset="-78"/>
              </a:rPr>
              <a:t>قابل فهم  بودن یافته ها</a:t>
            </a:r>
            <a:endParaRPr lang="en-US" sz="3600" dirty="0">
              <a:solidFill>
                <a:srgbClr val="FF0000"/>
              </a:solidFill>
              <a:cs typeface="B Zar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C5A4EF0-4F07-4BFA-949A-86D0381125F6}" type="slidenum">
              <a:rPr lang="fa-IR" smtClean="0"/>
              <a:pPr/>
              <a:t>20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608048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r"/>
            <a:r>
              <a:rPr lang="fa-IR" sz="1800" dirty="0">
                <a:solidFill>
                  <a:schemeClr val="tx1"/>
                </a:solidFill>
                <a:latin typeface="Nazanin"/>
                <a:cs typeface="B Lotus" panose="00000400000000000000" pitchFamily="2" charset="-78"/>
              </a:rPr>
              <a:t>3. معرفی پیش نیازهای نقد.... انواع منابع اطلاعاتی...ادامه</a:t>
            </a:r>
            <a:br>
              <a:rPr lang="fa-IR" sz="1800" dirty="0">
                <a:solidFill>
                  <a:schemeClr val="tx1"/>
                </a:solidFill>
                <a:latin typeface="Nazanin"/>
                <a:cs typeface="B Lotus" panose="00000400000000000000" pitchFamily="2" charset="-78"/>
              </a:rPr>
            </a:br>
            <a:r>
              <a:rPr lang="fa-IR" sz="1800" dirty="0">
                <a:solidFill>
                  <a:schemeClr val="tx1"/>
                </a:solidFill>
                <a:cs typeface="B Lotus" panose="00000400000000000000" pitchFamily="2" charset="-78"/>
              </a:rPr>
              <a:t/>
            </a:r>
            <a:br>
              <a:rPr lang="fa-IR" sz="1800" dirty="0">
                <a:solidFill>
                  <a:schemeClr val="tx1"/>
                </a:solidFill>
                <a:cs typeface="B Lotus" panose="00000400000000000000" pitchFamily="2" charset="-78"/>
              </a:rPr>
            </a:br>
            <a:r>
              <a:rPr lang="fa-IR" sz="1800" dirty="0">
                <a:solidFill>
                  <a:schemeClr val="tx1"/>
                </a:solidFill>
                <a:cs typeface="B Lotus" panose="00000400000000000000" pitchFamily="2" charset="-78"/>
              </a:rPr>
              <a:t>چه کاری باید انجام دهیم</a:t>
            </a:r>
            <a:r>
              <a:rPr lang="fa-IR" sz="1800" dirty="0" smtClean="0">
                <a:solidFill>
                  <a:schemeClr val="tx1"/>
                </a:solidFill>
                <a:cs typeface="B Lotus" panose="00000400000000000000" pitchFamily="2" charset="-78"/>
              </a:rPr>
              <a:t>!.....   </a:t>
            </a:r>
            <a:r>
              <a:rPr lang="fa-IR" sz="1800" dirty="0" smtClean="0">
                <a:solidFill>
                  <a:srgbClr val="FF0000"/>
                </a:solidFill>
                <a:cs typeface="B Lotus" panose="00000400000000000000" pitchFamily="2" charset="-78"/>
              </a:rPr>
              <a:t>مهارت های سواد اطلاعاتی خود را توسعه دهیم!</a:t>
            </a:r>
            <a:br>
              <a:rPr lang="fa-IR" sz="1800" dirty="0" smtClean="0">
                <a:solidFill>
                  <a:srgbClr val="FF0000"/>
                </a:solidFill>
                <a:cs typeface="B Lotus" panose="00000400000000000000" pitchFamily="2" charset="-78"/>
              </a:rPr>
            </a:br>
            <a:endParaRPr lang="en-US" sz="1800" dirty="0">
              <a:solidFill>
                <a:srgbClr val="FF0000"/>
              </a:solidFill>
              <a:cs typeface="B Zar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600200"/>
            <a:ext cx="8153400" cy="4873752"/>
          </a:xfrm>
        </p:spPr>
        <p:txBody>
          <a:bodyPr>
            <a:noAutofit/>
          </a:bodyPr>
          <a:lstStyle/>
          <a:p>
            <a:r>
              <a:rPr lang="fa-IR" sz="4400" dirty="0">
                <a:cs typeface="B Lotus" panose="00000400000000000000" pitchFamily="2" charset="-78"/>
              </a:rPr>
              <a:t>مهارت های سواد اطلاعاتی خود را توسعه دهیم!</a:t>
            </a:r>
          </a:p>
          <a:p>
            <a:endParaRPr lang="fa-IR" sz="4400" dirty="0" smtClean="0">
              <a:cs typeface="B Zar" panose="00000400000000000000" pitchFamily="2" charset="-78"/>
            </a:endParaRPr>
          </a:p>
          <a:p>
            <a:r>
              <a:rPr lang="fa-IR" sz="4400" dirty="0" smtClean="0">
                <a:solidFill>
                  <a:srgbClr val="FF0000"/>
                </a:solidFill>
                <a:cs typeface="B Zar" panose="00000400000000000000" pitchFamily="2" charset="-78"/>
              </a:rPr>
              <a:t>چه مهارت </a:t>
            </a:r>
            <a:r>
              <a:rPr lang="fa-IR" sz="4400" dirty="0" err="1" smtClean="0">
                <a:solidFill>
                  <a:srgbClr val="FF0000"/>
                </a:solidFill>
                <a:cs typeface="B Zar" panose="00000400000000000000" pitchFamily="2" charset="-78"/>
              </a:rPr>
              <a:t>هایی</a:t>
            </a:r>
            <a:r>
              <a:rPr lang="fa-IR" sz="4400" dirty="0" smtClean="0">
                <a:solidFill>
                  <a:srgbClr val="FF0000"/>
                </a:solidFill>
                <a:cs typeface="B Zar" panose="00000400000000000000" pitchFamily="2" charset="-78"/>
              </a:rPr>
              <a:t>؟</a:t>
            </a:r>
          </a:p>
          <a:p>
            <a:r>
              <a:rPr lang="fa-IR" sz="4400" dirty="0">
                <a:cs typeface="B Zar" panose="00000400000000000000" pitchFamily="2" charset="-78"/>
              </a:rPr>
              <a:t>مجموعه ای از مهارت ها</a:t>
            </a:r>
            <a:endParaRPr lang="en-US" sz="4400" dirty="0">
              <a:cs typeface="B Zar" panose="00000400000000000000" pitchFamily="2" charset="-78"/>
            </a:endParaRPr>
          </a:p>
          <a:p>
            <a:endParaRPr lang="fa-IR" sz="4400" dirty="0" smtClean="0">
              <a:solidFill>
                <a:srgbClr val="FF0000"/>
              </a:solidFill>
              <a:cs typeface="B Zar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C5A4EF0-4F07-4BFA-949A-86D0381125F6}" type="slidenum">
              <a:rPr lang="fa-IR" smtClean="0"/>
              <a:pPr/>
              <a:t>21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958766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68362"/>
          </a:xfrm>
        </p:spPr>
        <p:txBody>
          <a:bodyPr>
            <a:normAutofit fontScale="90000"/>
          </a:bodyPr>
          <a:lstStyle/>
          <a:p>
            <a:pPr algn="r"/>
            <a:r>
              <a:rPr lang="fa-IR" sz="2000" dirty="0">
                <a:solidFill>
                  <a:schemeClr val="tx1"/>
                </a:solidFill>
                <a:latin typeface="Nazanin"/>
                <a:cs typeface="B Lotus" panose="00000400000000000000" pitchFamily="2" charset="-78"/>
              </a:rPr>
              <a:t>3. معرفی پیش نیازهای نقد.... انواع منابع اطلاعاتی...ادامه</a:t>
            </a:r>
            <a:br>
              <a:rPr lang="fa-IR" sz="2000" dirty="0">
                <a:solidFill>
                  <a:schemeClr val="tx1"/>
                </a:solidFill>
                <a:latin typeface="Nazanin"/>
                <a:cs typeface="B Lotus" panose="00000400000000000000" pitchFamily="2" charset="-78"/>
              </a:rPr>
            </a:br>
            <a:r>
              <a:rPr lang="fa-IR" sz="2000" dirty="0">
                <a:solidFill>
                  <a:schemeClr val="tx1"/>
                </a:solidFill>
                <a:cs typeface="B Lotus" panose="00000400000000000000" pitchFamily="2" charset="-78"/>
              </a:rPr>
              <a:t/>
            </a:r>
            <a:br>
              <a:rPr lang="fa-IR" sz="2000" dirty="0">
                <a:solidFill>
                  <a:schemeClr val="tx1"/>
                </a:solidFill>
                <a:cs typeface="B Lotus" panose="00000400000000000000" pitchFamily="2" charset="-78"/>
              </a:rPr>
            </a:br>
            <a:r>
              <a:rPr lang="fa-IR" sz="2000" dirty="0">
                <a:solidFill>
                  <a:schemeClr val="tx1"/>
                </a:solidFill>
                <a:cs typeface="B Lotus" panose="00000400000000000000" pitchFamily="2" charset="-78"/>
              </a:rPr>
              <a:t>چه کاری باید انجام دهیم!...!... </a:t>
            </a:r>
            <a:r>
              <a:rPr lang="fa-IR" sz="2000" dirty="0" smtClean="0">
                <a:cs typeface="B Lotus" panose="00000400000000000000" pitchFamily="2" charset="-78"/>
              </a:rPr>
              <a:t>مهارت </a:t>
            </a:r>
            <a:r>
              <a:rPr lang="fa-IR" sz="2000" dirty="0">
                <a:cs typeface="B Lotus" panose="00000400000000000000" pitchFamily="2" charset="-78"/>
              </a:rPr>
              <a:t>های سواد اطلاعاتی خود را توسعه دهیم!</a:t>
            </a:r>
            <a:endParaRPr lang="en-US" sz="2000" dirty="0">
              <a:cs typeface="B Zar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600200"/>
            <a:ext cx="8153400" cy="4873752"/>
          </a:xfrm>
        </p:spPr>
        <p:txBody>
          <a:bodyPr>
            <a:noAutofit/>
          </a:bodyPr>
          <a:lstStyle/>
          <a:p>
            <a:r>
              <a:rPr lang="fa-IR" sz="3200" dirty="0" smtClean="0">
                <a:solidFill>
                  <a:srgbClr val="FF0000"/>
                </a:solidFill>
                <a:cs typeface="B Zar" panose="00000400000000000000" pitchFamily="2" charset="-78"/>
              </a:rPr>
              <a:t>مهارت های پایه و سواد اطلاعاتی</a:t>
            </a:r>
          </a:p>
          <a:p>
            <a:r>
              <a:rPr lang="fa-IR" sz="3200" dirty="0" smtClean="0">
                <a:solidFill>
                  <a:srgbClr val="FF0000"/>
                </a:solidFill>
                <a:cs typeface="B Zar" panose="00000400000000000000" pitchFamily="2" charset="-78"/>
              </a:rPr>
              <a:t>خوب دیدن</a:t>
            </a:r>
          </a:p>
          <a:p>
            <a:r>
              <a:rPr lang="fa-IR" sz="3200" dirty="0" smtClean="0">
                <a:solidFill>
                  <a:srgbClr val="FF0000"/>
                </a:solidFill>
                <a:cs typeface="B Zar" panose="00000400000000000000" pitchFamily="2" charset="-78"/>
              </a:rPr>
              <a:t> </a:t>
            </a:r>
            <a:r>
              <a:rPr lang="fa-IR" sz="3200" dirty="0" smtClean="0">
                <a:cs typeface="B Zar" panose="00000400000000000000" pitchFamily="2" charset="-78"/>
              </a:rPr>
              <a:t>(نوشتن و توصیف، باید بتوانید راوی داستانی باشید که در فرایند پژوهش تجربه کرده اید)</a:t>
            </a:r>
          </a:p>
          <a:p>
            <a:r>
              <a:rPr lang="fa-IR" sz="3200" dirty="0">
                <a:solidFill>
                  <a:srgbClr val="FF0000"/>
                </a:solidFill>
                <a:cs typeface="B Zar" panose="00000400000000000000" pitchFamily="2" charset="-78"/>
              </a:rPr>
              <a:t> استانداردهای سواد اطلاعاتی (</a:t>
            </a:r>
            <a:r>
              <a:rPr lang="en-US" sz="3200" dirty="0">
                <a:solidFill>
                  <a:srgbClr val="FF0000"/>
                </a:solidFill>
                <a:cs typeface="B Zar" panose="00000400000000000000" pitchFamily="2" charset="-78"/>
              </a:rPr>
              <a:t>ACRL</a:t>
            </a:r>
            <a:r>
              <a:rPr lang="fa-IR" sz="3200" dirty="0">
                <a:solidFill>
                  <a:srgbClr val="FF0000"/>
                </a:solidFill>
                <a:cs typeface="B Zar" panose="00000400000000000000" pitchFamily="2" charset="-78"/>
              </a:rPr>
              <a:t>)</a:t>
            </a:r>
            <a:endParaRPr lang="en-US" sz="3200" dirty="0">
              <a:solidFill>
                <a:srgbClr val="FF0000"/>
              </a:solidFill>
              <a:cs typeface="B Zar" panose="00000400000000000000" pitchFamily="2" charset="-78"/>
            </a:endParaRPr>
          </a:p>
          <a:p>
            <a:endParaRPr lang="en-US" sz="3200" dirty="0">
              <a:solidFill>
                <a:srgbClr val="FF0000"/>
              </a:solidFill>
              <a:cs typeface="B Zar" panose="00000400000000000000" pitchFamily="2" charset="-78"/>
            </a:endParaRPr>
          </a:p>
          <a:p>
            <a:pPr algn="l" rtl="0"/>
            <a:r>
              <a:rPr lang="en-US" sz="3200" dirty="0">
                <a:cs typeface="B Zar" panose="00000400000000000000" pitchFamily="2" charset="-78"/>
              </a:rPr>
              <a:t>http://www.ala.org</a:t>
            </a:r>
            <a:endParaRPr lang="fa-IR" sz="3200" dirty="0">
              <a:cs typeface="B Zar" panose="00000400000000000000" pitchFamily="2" charset="-78"/>
            </a:endParaRPr>
          </a:p>
          <a:p>
            <a:endParaRPr lang="fa-IR" sz="3200" dirty="0" smtClean="0">
              <a:cs typeface="B Zar" panose="00000400000000000000" pitchFamily="2" charset="-78"/>
            </a:endParaRPr>
          </a:p>
          <a:p>
            <a:endParaRPr lang="fa-IR" sz="3200" dirty="0" smtClean="0">
              <a:cs typeface="B Zar" panose="00000400000000000000" pitchFamily="2" charset="-78"/>
            </a:endParaRPr>
          </a:p>
          <a:p>
            <a:endParaRPr lang="en-US" sz="3200" dirty="0">
              <a:cs typeface="B Zar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C5A4EF0-4F07-4BFA-949A-86D0381125F6}" type="slidenum">
              <a:rPr lang="fa-IR" smtClean="0"/>
              <a:pPr/>
              <a:t>22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880167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52400"/>
            <a:ext cx="8586216" cy="6476999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C5A4EF0-4F07-4BFA-949A-86D0381125F6}" type="slidenum">
              <a:rPr lang="fa-IR" smtClean="0"/>
              <a:pPr/>
              <a:t>23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890934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C5A4EF0-4F07-4BFA-949A-86D0381125F6}" type="slidenum">
              <a:rPr lang="fa-IR" smtClean="0"/>
              <a:pPr/>
              <a:t>24</a:t>
            </a:fld>
            <a:endParaRPr lang="fa-IR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76200"/>
            <a:ext cx="8229600" cy="6629400"/>
          </a:xfrm>
          <a:prstGeom prst="rect">
            <a:avLst/>
          </a:prstGeom>
        </p:spPr>
      </p:pic>
      <p:sp>
        <p:nvSpPr>
          <p:cNvPr id="7" name="Content Placeholder 6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712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32816" y="1110666"/>
            <a:ext cx="8305800" cy="4873752"/>
          </a:xfrm>
        </p:spPr>
        <p:txBody>
          <a:bodyPr>
            <a:noAutofit/>
          </a:bodyPr>
          <a:lstStyle/>
          <a:p>
            <a:pPr algn="just"/>
            <a:r>
              <a:rPr lang="fa-IR" sz="4400" dirty="0" smtClean="0">
                <a:cs typeface="B Zar" panose="00000400000000000000" pitchFamily="2" charset="-78"/>
              </a:rPr>
              <a:t>استاندارد اول </a:t>
            </a:r>
            <a:endParaRPr lang="en-US" sz="4400" dirty="0" smtClean="0">
              <a:cs typeface="B Zar" panose="00000400000000000000" pitchFamily="2" charset="-78"/>
            </a:endParaRPr>
          </a:p>
          <a:p>
            <a:pPr algn="just"/>
            <a:r>
              <a:rPr lang="fa-IR" sz="4400" dirty="0" smtClean="0">
                <a:cs typeface="B Zar" panose="00000400000000000000" pitchFamily="2" charset="-78"/>
              </a:rPr>
              <a:t>دانشجوی با سواد اطلاعاتی </a:t>
            </a:r>
            <a:r>
              <a:rPr lang="fa-IR" sz="4400" dirty="0" smtClean="0">
                <a:solidFill>
                  <a:srgbClr val="FF0000"/>
                </a:solidFill>
                <a:cs typeface="B Zar" panose="00000400000000000000" pitchFamily="2" charset="-78"/>
              </a:rPr>
              <a:t>ماهیت </a:t>
            </a:r>
            <a:r>
              <a:rPr lang="fa-IR" sz="4400" dirty="0">
                <a:solidFill>
                  <a:srgbClr val="FF0000"/>
                </a:solidFill>
                <a:cs typeface="B Zar" panose="00000400000000000000" pitchFamily="2" charset="-78"/>
              </a:rPr>
              <a:t>و گستره نیاز اطلاعاتی خود را تشخیص </a:t>
            </a:r>
            <a:r>
              <a:rPr lang="fa-IR" sz="4400" dirty="0">
                <a:cs typeface="B Zar" panose="00000400000000000000" pitchFamily="2" charset="-78"/>
              </a:rPr>
              <a:t>می دهد</a:t>
            </a:r>
            <a:r>
              <a:rPr lang="fa-IR" sz="4400" dirty="0" smtClean="0">
                <a:cs typeface="B Zar" panose="00000400000000000000" pitchFamily="2" charset="-78"/>
              </a:rPr>
              <a:t>.</a:t>
            </a:r>
            <a:r>
              <a:rPr lang="fa-IR" sz="4400" dirty="0">
                <a:cs typeface="B Zar" panose="00000400000000000000" pitchFamily="2" charset="-78"/>
              </a:rPr>
              <a:t> </a:t>
            </a:r>
            <a:endParaRPr lang="fa-IR" sz="4400" dirty="0" smtClean="0">
              <a:cs typeface="B Zar" panose="00000400000000000000" pitchFamily="2" charset="-78"/>
            </a:endParaRPr>
          </a:p>
          <a:p>
            <a:pPr algn="just"/>
            <a:endParaRPr lang="fa-IR" sz="4400" dirty="0">
              <a:cs typeface="B Zar" panose="00000400000000000000" pitchFamily="2" charset="-78"/>
            </a:endParaRPr>
          </a:p>
          <a:p>
            <a:pPr algn="just"/>
            <a:endParaRPr lang="fa-IR" sz="4400" dirty="0">
              <a:cs typeface="B Zar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C5A4EF0-4F07-4BFA-949A-86D0381125F6}" type="slidenum">
              <a:rPr lang="fa-IR" smtClean="0"/>
              <a:pPr/>
              <a:t>25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021831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fa-IR" sz="3600" dirty="0">
                <a:cs typeface="B Zar" panose="00000400000000000000" pitchFamily="2" charset="-78"/>
              </a:rPr>
              <a:t>در استاندارد دوم دانشجوی دارای سواد اطلاعاتی</a:t>
            </a:r>
            <a:r>
              <a:rPr lang="fa-IR" sz="3600" dirty="0">
                <a:solidFill>
                  <a:srgbClr val="FF0000"/>
                </a:solidFill>
                <a:cs typeface="B Zar" panose="00000400000000000000" pitchFamily="2" charset="-78"/>
              </a:rPr>
              <a:t> به شیوه ای مؤثر و کارآمد به اطلاعات مورد نیاز دسترسی پیدا </a:t>
            </a:r>
            <a:r>
              <a:rPr lang="fa-IR" sz="3600" dirty="0">
                <a:cs typeface="B Zar" panose="00000400000000000000" pitchFamily="2" charset="-78"/>
              </a:rPr>
              <a:t>می کند.</a:t>
            </a:r>
          </a:p>
          <a:p>
            <a:pPr algn="just"/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C5A4EF0-4F07-4BFA-949A-86D0381125F6}" type="slidenum">
              <a:rPr lang="fa-IR" smtClean="0"/>
              <a:pPr/>
              <a:t>26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685940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23885" y="1600200"/>
            <a:ext cx="7467600" cy="4873752"/>
          </a:xfrm>
        </p:spPr>
        <p:txBody>
          <a:bodyPr/>
          <a:lstStyle/>
          <a:p>
            <a:r>
              <a:rPr lang="fa-IR" sz="3600" dirty="0" smtClean="0">
                <a:cs typeface="B Zar" panose="00000400000000000000" pitchFamily="2" charset="-78"/>
              </a:rPr>
              <a:t>نیازمندیها:</a:t>
            </a:r>
          </a:p>
          <a:p>
            <a:r>
              <a:rPr lang="fa-IR" sz="3600" dirty="0">
                <a:cs typeface="B Zar" panose="00000400000000000000" pitchFamily="2" charset="-78"/>
              </a:rPr>
              <a:t>آشنایی با منابع اطلاعاتی چاپی </a:t>
            </a:r>
            <a:r>
              <a:rPr lang="fa-IR" sz="3600" dirty="0" smtClean="0">
                <a:cs typeface="B Zar" panose="00000400000000000000" pitchFamily="2" charset="-78"/>
              </a:rPr>
              <a:t>(دایره </a:t>
            </a:r>
            <a:r>
              <a:rPr lang="fa-IR" sz="3600" dirty="0" err="1" smtClean="0">
                <a:cs typeface="B Zar" panose="00000400000000000000" pitchFamily="2" charset="-78"/>
              </a:rPr>
              <a:t>المعارف</a:t>
            </a:r>
            <a:r>
              <a:rPr lang="fa-IR" sz="3600" dirty="0" smtClean="0">
                <a:cs typeface="B Zar" panose="00000400000000000000" pitchFamily="2" charset="-78"/>
              </a:rPr>
              <a:t> ها، کتابشناسی ها، واژه نامه ها، منابع جغرافیایی، زندگی نامه ها و ...)</a:t>
            </a:r>
          </a:p>
          <a:p>
            <a:endParaRPr lang="fa-IR" sz="3600" dirty="0" smtClean="0">
              <a:cs typeface="B Zar" panose="00000400000000000000" pitchFamily="2" charset="-78"/>
            </a:endParaRPr>
          </a:p>
          <a:p>
            <a:r>
              <a:rPr lang="fa-IR" sz="3600" dirty="0">
                <a:cs typeface="B Zar" panose="00000400000000000000" pitchFamily="2" charset="-78"/>
              </a:rPr>
              <a:t>آشنایی با منابع اطلاعاتی </a:t>
            </a:r>
            <a:r>
              <a:rPr lang="fa-IR" sz="3600" dirty="0" smtClean="0">
                <a:cs typeface="B Zar" panose="00000400000000000000" pitchFamily="2" charset="-78"/>
              </a:rPr>
              <a:t>الکترونیکی و پایگاه های اطلاعاتی (اینترنت، </a:t>
            </a:r>
            <a:r>
              <a:rPr lang="fa-IR" sz="3600" dirty="0" err="1" smtClean="0">
                <a:cs typeface="B Zar" panose="00000400000000000000" pitchFamily="2" charset="-78"/>
              </a:rPr>
              <a:t>وب</a:t>
            </a:r>
            <a:r>
              <a:rPr lang="fa-IR" sz="3600" dirty="0" smtClean="0">
                <a:cs typeface="B Zar" panose="00000400000000000000" pitchFamily="2" charset="-78"/>
              </a:rPr>
              <a:t> پنهان، پایگاه های اطلاعاتی دسترسی آزاد، پایگاه های اطلاعاتی اشتراکی و ...)</a:t>
            </a:r>
            <a:endParaRPr lang="fa-IR" sz="3600" dirty="0">
              <a:cs typeface="B Zar" panose="00000400000000000000" pitchFamily="2" charset="-78"/>
            </a:endParaRPr>
          </a:p>
          <a:p>
            <a:endParaRPr lang="fa-IR" sz="3600" dirty="0">
              <a:cs typeface="B Zar" panose="00000400000000000000" pitchFamily="2" charset="-78"/>
            </a:endParaRPr>
          </a:p>
          <a:p>
            <a:endParaRPr lang="fa-IR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C5A4EF0-4F07-4BFA-949A-86D0381125F6}" type="slidenum">
              <a:rPr lang="fa-IR" smtClean="0"/>
              <a:pPr/>
              <a:t>27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56796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685800"/>
            <a:ext cx="8077200" cy="6172200"/>
          </a:xfrm>
        </p:spPr>
        <p:txBody>
          <a:bodyPr/>
          <a:lstStyle/>
          <a:p>
            <a:endParaRPr lang="fa-IR" dirty="0">
              <a:cs typeface="B Zar" panose="00000400000000000000" pitchFamily="2" charset="-78"/>
            </a:endParaRPr>
          </a:p>
          <a:p>
            <a:pPr algn="just"/>
            <a:r>
              <a:rPr lang="fa-IR" sz="3600" dirty="0" smtClean="0">
                <a:cs typeface="B Zar" panose="00000400000000000000" pitchFamily="2" charset="-78"/>
              </a:rPr>
              <a:t>در </a:t>
            </a:r>
            <a:r>
              <a:rPr lang="fa-IR" sz="3600" dirty="0">
                <a:cs typeface="B Zar" panose="00000400000000000000" pitchFamily="2" charset="-78"/>
              </a:rPr>
              <a:t>استاندارد سوم تاکید می شود که دانشجوی دارای سواد اطلاعاتی به </a:t>
            </a:r>
            <a:r>
              <a:rPr lang="fa-IR" sz="3600" dirty="0">
                <a:solidFill>
                  <a:srgbClr val="FF0000"/>
                </a:solidFill>
                <a:cs typeface="B Zar" panose="00000400000000000000" pitchFamily="2" charset="-78"/>
              </a:rPr>
              <a:t>روش نقادانه به ارزیابی اطلاعات گردآوری شده </a:t>
            </a:r>
            <a:r>
              <a:rPr lang="fa-IR" sz="3600" dirty="0">
                <a:cs typeface="B Zar" panose="00000400000000000000" pitchFamily="2" charset="-78"/>
              </a:rPr>
              <a:t>می پردازد و </a:t>
            </a:r>
            <a:r>
              <a:rPr lang="fa-IR" sz="3600" dirty="0">
                <a:solidFill>
                  <a:srgbClr val="FF0000"/>
                </a:solidFill>
                <a:cs typeface="B Zar" panose="00000400000000000000" pitchFamily="2" charset="-78"/>
              </a:rPr>
              <a:t>اطلاعات گزینش شده را با دانش پیشین </a:t>
            </a:r>
            <a:r>
              <a:rPr lang="fa-IR" sz="3600" dirty="0">
                <a:cs typeface="B Zar" panose="00000400000000000000" pitchFamily="2" charset="-78"/>
              </a:rPr>
              <a:t>خود </a:t>
            </a:r>
            <a:r>
              <a:rPr lang="fa-IR" sz="3600" dirty="0">
                <a:solidFill>
                  <a:srgbClr val="FF0000"/>
                </a:solidFill>
                <a:cs typeface="B Zar" panose="00000400000000000000" pitchFamily="2" charset="-78"/>
              </a:rPr>
              <a:t>تلفیق</a:t>
            </a:r>
            <a:r>
              <a:rPr lang="fa-IR" sz="3600" dirty="0">
                <a:cs typeface="B Zar" panose="00000400000000000000" pitchFamily="2" charset="-78"/>
              </a:rPr>
              <a:t> و نظام را ارزیابی می نماید</a:t>
            </a:r>
            <a:r>
              <a:rPr lang="fa-IR" sz="3600" dirty="0" smtClean="0">
                <a:cs typeface="B Zar" panose="00000400000000000000" pitchFamily="2" charset="-78"/>
              </a:rPr>
              <a:t>.</a:t>
            </a:r>
          </a:p>
          <a:p>
            <a:pPr algn="just"/>
            <a:endParaRPr lang="fa-IR" sz="3600" dirty="0" smtClean="0">
              <a:cs typeface="B Zar" panose="00000400000000000000" pitchFamily="2" charset="-78"/>
            </a:endParaRPr>
          </a:p>
          <a:p>
            <a:pPr algn="just"/>
            <a:r>
              <a:rPr lang="fa-IR" sz="3600" dirty="0">
                <a:cs typeface="B Zar" panose="00000400000000000000" pitchFamily="2" charset="-78"/>
              </a:rPr>
              <a:t> استاندارد چهارم به چگونگی </a:t>
            </a:r>
            <a:r>
              <a:rPr lang="fa-IR" sz="3600" dirty="0">
                <a:solidFill>
                  <a:srgbClr val="FF0000"/>
                </a:solidFill>
                <a:cs typeface="B Zar" panose="00000400000000000000" pitchFamily="2" charset="-78"/>
              </a:rPr>
              <a:t>استفاده مؤثر از اطلاعات می پردازد.</a:t>
            </a:r>
            <a:endParaRPr lang="fa-IR" sz="3600" dirty="0">
              <a:cs typeface="B Zar" panose="00000400000000000000" pitchFamily="2" charset="-78"/>
            </a:endParaRPr>
          </a:p>
          <a:p>
            <a:pPr algn="just"/>
            <a:endParaRPr lang="fa-IR" sz="3600" dirty="0" smtClean="0">
              <a:cs typeface="B Zar" panose="00000400000000000000" pitchFamily="2" charset="-78"/>
            </a:endParaRPr>
          </a:p>
          <a:p>
            <a:pPr algn="just"/>
            <a:endParaRPr lang="fa-IR" sz="3600" dirty="0">
              <a:cs typeface="B Zar" panose="00000400000000000000" pitchFamily="2" charset="-78"/>
            </a:endParaRPr>
          </a:p>
          <a:p>
            <a:endParaRPr lang="fa-IR" dirty="0">
              <a:cs typeface="B Zar" panose="00000400000000000000" pitchFamily="2" charset="-78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C5A4EF0-4F07-4BFA-949A-86D0381125F6}" type="slidenum">
              <a:rPr lang="fa-IR" smtClean="0"/>
              <a:pPr/>
              <a:t>28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434886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fa-IR" sz="3600" dirty="0">
                <a:cs typeface="B Zar" panose="00000400000000000000" pitchFamily="2" charset="-78"/>
              </a:rPr>
              <a:t>در استاندارد </a:t>
            </a:r>
            <a:r>
              <a:rPr lang="fa-IR" sz="3600" dirty="0" smtClean="0">
                <a:cs typeface="B Zar" panose="00000400000000000000" pitchFamily="2" charset="-78"/>
              </a:rPr>
              <a:t>پنجم: دانشجوی </a:t>
            </a:r>
            <a:r>
              <a:rPr lang="fa-IR" sz="3600" dirty="0">
                <a:cs typeface="B Zar" panose="00000400000000000000" pitchFamily="2" charset="-78"/>
              </a:rPr>
              <a:t>دارای سواد اطلاعاتی </a:t>
            </a:r>
            <a:r>
              <a:rPr lang="fa-IR" sz="3600" dirty="0" smtClean="0">
                <a:cs typeface="B Zar" panose="00000400000000000000" pitchFamily="2" charset="-78"/>
              </a:rPr>
              <a:t>باید </a:t>
            </a:r>
            <a:r>
              <a:rPr lang="fa-IR" sz="3600" dirty="0" smtClean="0">
                <a:solidFill>
                  <a:srgbClr val="FF0000"/>
                </a:solidFill>
                <a:cs typeface="B Zar" panose="00000400000000000000" pitchFamily="2" charset="-78"/>
              </a:rPr>
              <a:t>مسائل اقتصادی، اجتماعی، قانونی </a:t>
            </a:r>
            <a:r>
              <a:rPr lang="fa-IR" sz="3600" dirty="0">
                <a:solidFill>
                  <a:srgbClr val="FF0000"/>
                </a:solidFill>
                <a:cs typeface="B Zar" panose="00000400000000000000" pitchFamily="2" charset="-78"/>
              </a:rPr>
              <a:t>و اخلاقی </a:t>
            </a:r>
            <a:r>
              <a:rPr lang="fa-IR" sz="3600" dirty="0" smtClean="0">
                <a:cs typeface="B Zar" panose="00000400000000000000" pitchFamily="2" charset="-78"/>
              </a:rPr>
              <a:t>استفاده از اطلاعات را می داند.</a:t>
            </a:r>
          </a:p>
          <a:p>
            <a:pPr algn="just"/>
            <a:endParaRPr lang="fa-IR" sz="3600" dirty="0" smtClean="0">
              <a:cs typeface="B Zar" panose="00000400000000000000" pitchFamily="2" charset="-78"/>
            </a:endParaRPr>
          </a:p>
          <a:p>
            <a:pPr algn="just"/>
            <a:r>
              <a:rPr lang="fa-IR" sz="3600" dirty="0">
                <a:cs typeface="B Zar" panose="00000400000000000000" pitchFamily="2" charset="-78"/>
              </a:rPr>
              <a:t>چنین فردی </a:t>
            </a:r>
            <a:r>
              <a:rPr lang="fa-IR" sz="3600" dirty="0">
                <a:solidFill>
                  <a:srgbClr val="FF0000"/>
                </a:solidFill>
                <a:cs typeface="B Zar" panose="00000400000000000000" pitchFamily="2" charset="-78"/>
              </a:rPr>
              <a:t>به شیوه ای </a:t>
            </a:r>
            <a:r>
              <a:rPr lang="fa-IR" sz="3600" dirty="0">
                <a:cs typeface="B Zar" panose="00000400000000000000" pitchFamily="2" charset="-78"/>
              </a:rPr>
              <a:t>اخلاقی و قانونی به اطلاعات دسترسی پیدا می کند و از آن استفاده می کند.</a:t>
            </a:r>
            <a:endParaRPr lang="en-US" sz="3600" dirty="0">
              <a:cs typeface="B Zar" panose="00000400000000000000" pitchFamily="2" charset="-78"/>
            </a:endParaRPr>
          </a:p>
          <a:p>
            <a:pPr algn="just"/>
            <a:endParaRPr lang="fa-IR" sz="3600" dirty="0" smtClean="0">
              <a:cs typeface="B Zar" panose="00000400000000000000" pitchFamily="2" charset="-78"/>
            </a:endParaRPr>
          </a:p>
          <a:p>
            <a:pPr algn="just"/>
            <a:endParaRPr lang="fa-IR" sz="3600" dirty="0" smtClean="0">
              <a:cs typeface="B Zar" panose="00000400000000000000" pitchFamily="2" charset="-78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C5A4EF0-4F07-4BFA-949A-86D0381125F6}" type="slidenum">
              <a:rPr lang="fa-IR" smtClean="0"/>
              <a:pPr/>
              <a:t>29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93442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762000"/>
            <a:ext cx="7467600" cy="1143000"/>
          </a:xfrm>
        </p:spPr>
        <p:txBody>
          <a:bodyPr>
            <a:noAutofit/>
          </a:bodyPr>
          <a:lstStyle/>
          <a:p>
            <a:pPr algn="r"/>
            <a:r>
              <a:rPr lang="fa-IR" sz="3600" dirty="0" smtClean="0">
                <a:latin typeface="Nazanin"/>
                <a:cs typeface="B Lotus" panose="00000400000000000000" pitchFamily="2" charset="-78"/>
              </a:rPr>
              <a:t>اهداف دوره</a:t>
            </a:r>
            <a:br>
              <a:rPr lang="fa-IR" sz="3600" dirty="0" smtClean="0">
                <a:latin typeface="Nazanin"/>
                <a:cs typeface="B Lotus" panose="00000400000000000000" pitchFamily="2" charset="-78"/>
              </a:rPr>
            </a:br>
            <a:r>
              <a:rPr lang="fa-IR" sz="3600" dirty="0">
                <a:latin typeface="Nazanin"/>
                <a:cs typeface="B Lotus" panose="00000400000000000000" pitchFamily="2" charset="-78"/>
              </a:rPr>
              <a:t/>
            </a:r>
            <a:br>
              <a:rPr lang="fa-IR" sz="3600" dirty="0">
                <a:latin typeface="Nazanin"/>
                <a:cs typeface="B Lotus" panose="00000400000000000000" pitchFamily="2" charset="-78"/>
              </a:rPr>
            </a:b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066800"/>
            <a:ext cx="7886700" cy="5483352"/>
          </a:xfrm>
        </p:spPr>
        <p:txBody>
          <a:bodyPr>
            <a:normAutofit/>
          </a:bodyPr>
          <a:lstStyle/>
          <a:p>
            <a:pPr algn="just"/>
            <a:r>
              <a:rPr lang="fa-IR" sz="3600" dirty="0" smtClean="0">
                <a:cs typeface="B Lotus" panose="00000400000000000000" pitchFamily="2" charset="-78"/>
              </a:rPr>
              <a:t>آشنایی با </a:t>
            </a:r>
            <a:r>
              <a:rPr lang="fa-IR" sz="3600" dirty="0" smtClean="0">
                <a:solidFill>
                  <a:srgbClr val="FF0000"/>
                </a:solidFill>
                <a:cs typeface="B Lotus" panose="00000400000000000000" pitchFamily="2" charset="-78"/>
              </a:rPr>
              <a:t>تعاریف</a:t>
            </a:r>
            <a:r>
              <a:rPr lang="fa-IR" sz="3600" dirty="0" smtClean="0">
                <a:cs typeface="B Lotus" panose="00000400000000000000" pitchFamily="2" charset="-78"/>
              </a:rPr>
              <a:t>، </a:t>
            </a:r>
            <a:r>
              <a:rPr lang="fa-IR" sz="3600" dirty="0" smtClean="0">
                <a:solidFill>
                  <a:srgbClr val="FF0000"/>
                </a:solidFill>
                <a:cs typeface="B Lotus" panose="00000400000000000000" pitchFamily="2" charset="-78"/>
              </a:rPr>
              <a:t>اصول </a:t>
            </a:r>
            <a:r>
              <a:rPr lang="fa-IR" sz="3600" dirty="0">
                <a:solidFill>
                  <a:srgbClr val="FF0000"/>
                </a:solidFill>
                <a:cs typeface="B Lotus" panose="00000400000000000000" pitchFamily="2" charset="-78"/>
              </a:rPr>
              <a:t>و مفاهيم </a:t>
            </a:r>
            <a:r>
              <a:rPr lang="fa-IR" sz="3600" dirty="0">
                <a:cs typeface="B Lotus" panose="00000400000000000000" pitchFamily="2" charset="-78"/>
              </a:rPr>
              <a:t>پايه </a:t>
            </a:r>
            <a:r>
              <a:rPr lang="fa-IR" sz="3600" dirty="0">
                <a:latin typeface="Nazanin"/>
                <a:cs typeface="B Lotus" panose="00000400000000000000" pitchFamily="2" charset="-78"/>
              </a:rPr>
              <a:t>نقد </a:t>
            </a:r>
            <a:endParaRPr lang="fa-IR" sz="3600" dirty="0" smtClean="0">
              <a:latin typeface="Nazanin"/>
              <a:cs typeface="B Lotus" panose="00000400000000000000" pitchFamily="2" charset="-78"/>
            </a:endParaRPr>
          </a:p>
          <a:p>
            <a:pPr marL="0" indent="0" algn="just">
              <a:buNone/>
            </a:pPr>
            <a:endParaRPr lang="en-US" sz="3600" dirty="0" smtClean="0">
              <a:latin typeface="Nazanin"/>
              <a:cs typeface="B Lotus" panose="00000400000000000000" pitchFamily="2" charset="-78"/>
            </a:endParaRPr>
          </a:p>
          <a:p>
            <a:pPr algn="just"/>
            <a:r>
              <a:rPr lang="fa-IR" sz="3600" dirty="0" smtClean="0">
                <a:latin typeface="Nazanin"/>
                <a:cs typeface="B Lotus" panose="00000400000000000000" pitchFamily="2" charset="-78"/>
              </a:rPr>
              <a:t> </a:t>
            </a:r>
            <a:r>
              <a:rPr lang="fa-IR" sz="3600" dirty="0">
                <a:latin typeface="Nazanin"/>
                <a:cs typeface="B Lotus" panose="00000400000000000000" pitchFamily="2" charset="-78"/>
              </a:rPr>
              <a:t>آشنایی با </a:t>
            </a:r>
            <a:r>
              <a:rPr lang="fa-IR" sz="3600" dirty="0">
                <a:solidFill>
                  <a:srgbClr val="FF0000"/>
                </a:solidFill>
                <a:latin typeface="Nazanin"/>
                <a:cs typeface="B Lotus" panose="00000400000000000000" pitchFamily="2" charset="-78"/>
              </a:rPr>
              <a:t>فواید</a:t>
            </a:r>
            <a:r>
              <a:rPr lang="fa-IR" sz="3600" dirty="0">
                <a:latin typeface="Nazanin"/>
                <a:cs typeface="B Lotus" panose="00000400000000000000" pitchFamily="2" charset="-78"/>
              </a:rPr>
              <a:t> معرفی کتاب و </a:t>
            </a:r>
            <a:r>
              <a:rPr lang="fa-IR" sz="3600" dirty="0" smtClean="0">
                <a:latin typeface="Nazanin"/>
                <a:cs typeface="B Lotus" panose="00000400000000000000" pitchFamily="2" charset="-78"/>
              </a:rPr>
              <a:t>نقد</a:t>
            </a:r>
          </a:p>
          <a:p>
            <a:pPr algn="just"/>
            <a:endParaRPr lang="fa-IR" sz="3600" dirty="0">
              <a:latin typeface="Nazanin"/>
              <a:cs typeface="B Lotus" panose="00000400000000000000" pitchFamily="2" charset="-78"/>
            </a:endParaRPr>
          </a:p>
          <a:p>
            <a:pPr algn="just"/>
            <a:r>
              <a:rPr lang="fa-IR" sz="3600" dirty="0">
                <a:latin typeface="Nazanin"/>
                <a:cs typeface="B Lotus" panose="00000400000000000000" pitchFamily="2" charset="-78"/>
              </a:rPr>
              <a:t>آشنایی با </a:t>
            </a:r>
            <a:r>
              <a:rPr lang="fa-IR" sz="3600" dirty="0">
                <a:solidFill>
                  <a:srgbClr val="FF0000"/>
                </a:solidFill>
                <a:latin typeface="Nazanin"/>
                <a:cs typeface="B Lotus" panose="00000400000000000000" pitchFamily="2" charset="-78"/>
              </a:rPr>
              <a:t>پیش نیازهای </a:t>
            </a:r>
            <a:r>
              <a:rPr lang="fa-IR" sz="3600" dirty="0">
                <a:latin typeface="Nazanin"/>
                <a:cs typeface="B Lotus" panose="00000400000000000000" pitchFamily="2" charset="-78"/>
              </a:rPr>
              <a:t>معرفی کتاب و </a:t>
            </a:r>
            <a:r>
              <a:rPr lang="fa-IR" sz="3600" dirty="0" smtClean="0">
                <a:latin typeface="Nazanin"/>
                <a:cs typeface="B Lotus" panose="00000400000000000000" pitchFamily="2" charset="-78"/>
              </a:rPr>
              <a:t>نقد</a:t>
            </a:r>
          </a:p>
          <a:p>
            <a:pPr algn="just"/>
            <a:endParaRPr lang="fa-IR" sz="3600" dirty="0">
              <a:latin typeface="Nazanin"/>
              <a:cs typeface="B Lotus" panose="00000400000000000000" pitchFamily="2" charset="-78"/>
            </a:endParaRPr>
          </a:p>
          <a:p>
            <a:pPr algn="just"/>
            <a:r>
              <a:rPr lang="fa-IR" sz="3600" dirty="0">
                <a:latin typeface="Nazanin"/>
                <a:cs typeface="B Lotus" panose="00000400000000000000" pitchFamily="2" charset="-78"/>
              </a:rPr>
              <a:t>آشنایی با </a:t>
            </a:r>
            <a:r>
              <a:rPr lang="fa-IR" sz="3600" dirty="0">
                <a:solidFill>
                  <a:srgbClr val="FF0000"/>
                </a:solidFill>
                <a:latin typeface="Nazanin"/>
                <a:cs typeface="B Lotus" panose="00000400000000000000" pitchFamily="2" charset="-78"/>
              </a:rPr>
              <a:t>شیوه </a:t>
            </a:r>
            <a:r>
              <a:rPr lang="fa-IR" sz="3600" dirty="0" smtClean="0">
                <a:latin typeface="Nazanin"/>
                <a:cs typeface="B Lotus" panose="00000400000000000000" pitchFamily="2" charset="-78"/>
              </a:rPr>
              <a:t>معرفی </a:t>
            </a:r>
            <a:r>
              <a:rPr lang="fa-IR" sz="3600" dirty="0">
                <a:latin typeface="Nazanin"/>
                <a:cs typeface="B Lotus" panose="00000400000000000000" pitchFamily="2" charset="-78"/>
              </a:rPr>
              <a:t>کتاب و </a:t>
            </a:r>
            <a:r>
              <a:rPr lang="fa-IR" sz="3600" dirty="0" smtClean="0">
                <a:latin typeface="Nazanin"/>
                <a:cs typeface="B Lotus" panose="00000400000000000000" pitchFamily="2" charset="-78"/>
              </a:rPr>
              <a:t>نقد و مراحل </a:t>
            </a:r>
            <a:r>
              <a:rPr lang="fa-IR" sz="3600" dirty="0">
                <a:latin typeface="Nazanin"/>
                <a:cs typeface="B Lotus" panose="00000400000000000000" pitchFamily="2" charset="-78"/>
              </a:rPr>
              <a:t>معرفی و نقد کتاب</a:t>
            </a:r>
            <a:r>
              <a:rPr lang="fa-IR" sz="3600" dirty="0">
                <a:solidFill>
                  <a:srgbClr val="FF0000"/>
                </a:solidFill>
                <a:latin typeface="Nazanin"/>
                <a:cs typeface="B Lotus" panose="00000400000000000000" pitchFamily="2" charset="-78"/>
              </a:rPr>
              <a:t>: یک نقد بنویسیم!</a:t>
            </a:r>
          </a:p>
          <a:p>
            <a:pPr algn="just"/>
            <a:endParaRPr lang="fa-IR" sz="3600" dirty="0">
              <a:latin typeface="Nazanin"/>
              <a:cs typeface="B Lotus" panose="00000400000000000000" pitchFamily="2" charset="-78"/>
            </a:endParaRPr>
          </a:p>
          <a:p>
            <a:pPr marL="0" indent="0" algn="just">
              <a:buNone/>
            </a:pPr>
            <a:endParaRPr lang="en-US" sz="3600" dirty="0">
              <a:latin typeface="Nazanin"/>
              <a:cs typeface="B Lotus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51389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8738616" cy="63246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C5A4EF0-4F07-4BFA-949A-86D0381125F6}" type="slidenum">
              <a:rPr lang="fa-IR" smtClean="0"/>
              <a:pPr/>
              <a:t>30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274442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fa-IR" sz="3600" dirty="0" smtClean="0">
                <a:solidFill>
                  <a:srgbClr val="FF0000"/>
                </a:solidFill>
                <a:latin typeface="Nazanin"/>
                <a:cs typeface="B Lotus" panose="00000400000000000000" pitchFamily="2" charset="-78"/>
              </a:rPr>
              <a:t>4. معرفی </a:t>
            </a:r>
            <a:r>
              <a:rPr lang="fa-IR" sz="3600" dirty="0">
                <a:solidFill>
                  <a:srgbClr val="FF0000"/>
                </a:solidFill>
                <a:latin typeface="Nazanin"/>
                <a:cs typeface="B Lotus" panose="00000400000000000000" pitchFamily="2" charset="-78"/>
              </a:rPr>
              <a:t>و نقد کتاب: </a:t>
            </a:r>
            <a:r>
              <a:rPr lang="fa-IR" sz="3600" dirty="0" smtClean="0">
                <a:solidFill>
                  <a:srgbClr val="FF0000"/>
                </a:solidFill>
                <a:latin typeface="Nazanin"/>
                <a:cs typeface="B Lotus" panose="00000400000000000000" pitchFamily="2" charset="-78"/>
              </a:rPr>
              <a:t>چگونه و از </a:t>
            </a:r>
            <a:r>
              <a:rPr lang="fa-IR" sz="3600" dirty="0">
                <a:solidFill>
                  <a:srgbClr val="FF0000"/>
                </a:solidFill>
                <a:latin typeface="Nazanin"/>
                <a:cs typeface="B Lotus" panose="00000400000000000000" pitchFamily="2" charset="-78"/>
              </a:rPr>
              <a:t>کجا شروع کنیم!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9347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7467600" cy="868362"/>
          </a:xfrm>
        </p:spPr>
        <p:txBody>
          <a:bodyPr>
            <a:normAutofit fontScale="90000"/>
          </a:bodyPr>
          <a:lstStyle/>
          <a:p>
            <a:pPr algn="r"/>
            <a:r>
              <a:rPr lang="fa-IR" dirty="0">
                <a:solidFill>
                  <a:schemeClr val="tx1"/>
                </a:solidFill>
                <a:latin typeface="Nazanin"/>
                <a:cs typeface="B Lotus" panose="00000400000000000000" pitchFamily="2" charset="-78"/>
              </a:rPr>
              <a:t>4. معرفی و نقد کتاب: از کجا شروع کنیم</a:t>
            </a:r>
            <a:r>
              <a:rPr lang="fa-IR" dirty="0" smtClean="0">
                <a:solidFill>
                  <a:schemeClr val="tx1"/>
                </a:solidFill>
                <a:latin typeface="Nazanin"/>
                <a:cs typeface="B Lotus" panose="00000400000000000000" pitchFamily="2" charset="-78"/>
              </a:rPr>
              <a:t>!</a:t>
            </a:r>
            <a:r>
              <a:rPr lang="fa-IR" dirty="0" smtClean="0">
                <a:solidFill>
                  <a:srgbClr val="FF0000"/>
                </a:solidFill>
                <a:latin typeface="Nazanin"/>
                <a:cs typeface="B Lotus" panose="00000400000000000000" pitchFamily="2" charset="-78"/>
              </a:rPr>
              <a:t/>
            </a:r>
            <a:br>
              <a:rPr lang="fa-IR" dirty="0" smtClean="0">
                <a:solidFill>
                  <a:srgbClr val="FF0000"/>
                </a:solidFill>
                <a:latin typeface="Nazanin"/>
                <a:cs typeface="B Lotus" panose="00000400000000000000" pitchFamily="2" charset="-78"/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924800" cy="4873752"/>
          </a:xfrm>
        </p:spPr>
        <p:txBody>
          <a:bodyPr>
            <a:normAutofit fontScale="92500" lnSpcReduction="20000"/>
          </a:bodyPr>
          <a:lstStyle/>
          <a:p>
            <a:r>
              <a:rPr lang="fa-IR" sz="5100" dirty="0">
                <a:solidFill>
                  <a:srgbClr val="FF0000"/>
                </a:solidFill>
                <a:latin typeface="Nazanin"/>
                <a:cs typeface="B Lotus" panose="00000400000000000000" pitchFamily="2" charset="-78"/>
              </a:rPr>
              <a:t>استاندارد مشخصی برای شیوه </a:t>
            </a:r>
            <a:r>
              <a:rPr lang="fa-IR" sz="5100" dirty="0" smtClean="0">
                <a:solidFill>
                  <a:srgbClr val="FF0000"/>
                </a:solidFill>
                <a:latin typeface="Nazanin"/>
                <a:cs typeface="B Lotus" panose="00000400000000000000" pitchFamily="2" charset="-78"/>
              </a:rPr>
              <a:t>معرفی و نقد اثر </a:t>
            </a:r>
            <a:r>
              <a:rPr lang="fa-IR" sz="5100" dirty="0">
                <a:solidFill>
                  <a:srgbClr val="FF0000"/>
                </a:solidFill>
                <a:latin typeface="Nazanin"/>
                <a:cs typeface="B Lotus" panose="00000400000000000000" pitchFamily="2" charset="-78"/>
              </a:rPr>
              <a:t>داریم؟</a:t>
            </a:r>
            <a:r>
              <a:rPr lang="fa-IR" sz="2800" dirty="0">
                <a:solidFill>
                  <a:srgbClr val="FF0000"/>
                </a:solidFill>
                <a:latin typeface="Nazanin"/>
                <a:cs typeface="B Lotus" panose="00000400000000000000" pitchFamily="2" charset="-78"/>
              </a:rPr>
              <a:t/>
            </a:r>
            <a:br>
              <a:rPr lang="fa-IR" sz="2800" dirty="0">
                <a:solidFill>
                  <a:srgbClr val="FF0000"/>
                </a:solidFill>
                <a:latin typeface="Nazanin"/>
                <a:cs typeface="B Lotus" panose="00000400000000000000" pitchFamily="2" charset="-78"/>
              </a:rPr>
            </a:br>
            <a:r>
              <a:rPr lang="fa-IR" sz="2800" dirty="0">
                <a:solidFill>
                  <a:srgbClr val="FF0000"/>
                </a:solidFill>
                <a:latin typeface="Nazanin"/>
                <a:cs typeface="B Lotus" panose="00000400000000000000" pitchFamily="2" charset="-78"/>
              </a:rPr>
              <a:t/>
            </a:r>
            <a:br>
              <a:rPr lang="fa-IR" sz="2800" dirty="0">
                <a:solidFill>
                  <a:srgbClr val="FF0000"/>
                </a:solidFill>
                <a:latin typeface="Nazanin"/>
                <a:cs typeface="B Lotus" panose="00000400000000000000" pitchFamily="2" charset="-78"/>
              </a:rPr>
            </a:br>
            <a:endParaRPr lang="fa-IR" sz="3600" dirty="0" smtClean="0">
              <a:cs typeface="B Lotus" panose="00000400000000000000" pitchFamily="2" charset="-78"/>
            </a:endParaRPr>
          </a:p>
          <a:p>
            <a:pPr algn="just"/>
            <a:r>
              <a:rPr lang="fa-IR" sz="3600" dirty="0">
                <a:solidFill>
                  <a:srgbClr val="FF0000"/>
                </a:solidFill>
                <a:cs typeface="B Lotus" panose="00000400000000000000" pitchFamily="2" charset="-78"/>
              </a:rPr>
              <a:t>بررسی </a:t>
            </a:r>
            <a:r>
              <a:rPr lang="fa-IR" sz="3600" dirty="0" smtClean="0">
                <a:solidFill>
                  <a:srgbClr val="FF0000"/>
                </a:solidFill>
                <a:cs typeface="B Lotus" panose="00000400000000000000" pitchFamily="2" charset="-78"/>
              </a:rPr>
              <a:t>ظاهری</a:t>
            </a:r>
          </a:p>
          <a:p>
            <a:pPr algn="just"/>
            <a:r>
              <a:rPr lang="fa-IR" sz="4200" dirty="0" smtClean="0">
                <a:cs typeface="B Lotus" panose="00000400000000000000" pitchFamily="2" charset="-78"/>
              </a:rPr>
              <a:t>بررسی </a:t>
            </a:r>
            <a:r>
              <a:rPr lang="fa-IR" sz="4200" dirty="0">
                <a:cs typeface="B Lotus" panose="00000400000000000000" pitchFamily="2" charset="-78"/>
              </a:rPr>
              <a:t>اثر به لحاظ شکل </a:t>
            </a:r>
            <a:r>
              <a:rPr lang="fa-IR" sz="4200" dirty="0" smtClean="0">
                <a:cs typeface="B Lotus" panose="00000400000000000000" pitchFamily="2" charset="-78"/>
              </a:rPr>
              <a:t>ظاهری</a:t>
            </a:r>
          </a:p>
          <a:p>
            <a:pPr algn="just"/>
            <a:r>
              <a:rPr lang="fa-IR" sz="4200" dirty="0" smtClean="0">
                <a:cs typeface="B Lotus" panose="00000400000000000000" pitchFamily="2" charset="-78"/>
              </a:rPr>
              <a:t>بررسی نوع کاغذ، عطف و استحکام آن</a:t>
            </a:r>
          </a:p>
          <a:p>
            <a:pPr algn="just"/>
            <a:r>
              <a:rPr lang="fa-IR" sz="4200" dirty="0" smtClean="0">
                <a:cs typeface="B Lotus" panose="00000400000000000000" pitchFamily="2" charset="-78"/>
              </a:rPr>
              <a:t>بررسی نوع چاپ (دیده شدن کلمات صفحه بعد، سایه دار بودن حروف، افست یا فیلم و زینک؟)</a:t>
            </a:r>
            <a:endParaRPr lang="fa-IR" sz="4200" dirty="0">
              <a:cs typeface="B Lotus" panose="00000400000000000000" pitchFamily="2" charset="-78"/>
            </a:endParaRPr>
          </a:p>
          <a:p>
            <a:pPr algn="just"/>
            <a:endParaRPr lang="fa-IR" sz="3600" dirty="0">
              <a:cs typeface="B Lotus" panose="00000400000000000000" pitchFamily="2" charset="-78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2858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7467600" cy="868362"/>
          </a:xfrm>
        </p:spPr>
        <p:txBody>
          <a:bodyPr>
            <a:normAutofit fontScale="90000"/>
          </a:bodyPr>
          <a:lstStyle/>
          <a:p>
            <a:pPr algn="r"/>
            <a:r>
              <a:rPr lang="fa-IR" dirty="0">
                <a:solidFill>
                  <a:schemeClr val="tx1"/>
                </a:solidFill>
                <a:latin typeface="Nazanin"/>
                <a:cs typeface="B Lotus" panose="00000400000000000000" pitchFamily="2" charset="-78"/>
              </a:rPr>
              <a:t>4. معرفی و نقد کتاب: از کجا شروع کنیم</a:t>
            </a:r>
            <a:r>
              <a:rPr lang="fa-IR" dirty="0" smtClean="0">
                <a:solidFill>
                  <a:schemeClr val="tx1"/>
                </a:solidFill>
                <a:latin typeface="Nazanin"/>
                <a:cs typeface="B Lotus" panose="00000400000000000000" pitchFamily="2" charset="-78"/>
              </a:rPr>
              <a:t>!</a:t>
            </a:r>
            <a:r>
              <a:rPr lang="fa-IR" dirty="0" smtClean="0">
                <a:solidFill>
                  <a:srgbClr val="FF0000"/>
                </a:solidFill>
                <a:latin typeface="Nazanin"/>
                <a:cs typeface="B Lotus" panose="00000400000000000000" pitchFamily="2" charset="-78"/>
              </a:rPr>
              <a:t/>
            </a:r>
            <a:br>
              <a:rPr lang="fa-IR" dirty="0" smtClean="0">
                <a:solidFill>
                  <a:srgbClr val="FF0000"/>
                </a:solidFill>
                <a:latin typeface="Nazanin"/>
                <a:cs typeface="B Lotus" panose="00000400000000000000" pitchFamily="2" charset="-78"/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924800" cy="4873752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fa-IR" sz="3600" dirty="0" smtClean="0">
                <a:solidFill>
                  <a:srgbClr val="FF0000"/>
                </a:solidFill>
                <a:cs typeface="B Lotus" panose="00000400000000000000" pitchFamily="2" charset="-78"/>
              </a:rPr>
              <a:t>بررسی ظاهری... ادامه...</a:t>
            </a:r>
          </a:p>
          <a:p>
            <a:pPr algn="just"/>
            <a:endParaRPr lang="fa-IR" sz="3600" dirty="0" smtClean="0">
              <a:solidFill>
                <a:srgbClr val="FF0000"/>
              </a:solidFill>
              <a:cs typeface="B Lotus" panose="00000400000000000000" pitchFamily="2" charset="-78"/>
            </a:endParaRPr>
          </a:p>
          <a:p>
            <a:pPr algn="just"/>
            <a:r>
              <a:rPr lang="fa-IR" sz="4200" dirty="0" smtClean="0">
                <a:cs typeface="B Lotus" panose="00000400000000000000" pitchFamily="2" charset="-78"/>
              </a:rPr>
              <a:t>بررسی </a:t>
            </a:r>
            <a:r>
              <a:rPr lang="fa-IR" sz="4200" dirty="0">
                <a:cs typeface="B Lotus" panose="00000400000000000000" pitchFamily="2" charset="-78"/>
              </a:rPr>
              <a:t>اثر از نظر طرح روی </a:t>
            </a:r>
            <a:r>
              <a:rPr lang="fa-IR" sz="4200" dirty="0" smtClean="0">
                <a:cs typeface="B Lotus" panose="00000400000000000000" pitchFamily="2" charset="-78"/>
              </a:rPr>
              <a:t>جلد، رنگ آمیزی، نقاشی، و...</a:t>
            </a:r>
          </a:p>
          <a:p>
            <a:pPr algn="just"/>
            <a:r>
              <a:rPr lang="fa-IR" sz="4200" dirty="0" smtClean="0">
                <a:cs typeface="B Lotus" panose="00000400000000000000" pitchFamily="2" charset="-78"/>
              </a:rPr>
              <a:t>بررسی</a:t>
            </a:r>
            <a:r>
              <a:rPr lang="fa-IR" sz="4200" dirty="0">
                <a:cs typeface="B Lotus" panose="00000400000000000000" pitchFamily="2" charset="-78"/>
              </a:rPr>
              <a:t> </a:t>
            </a:r>
            <a:r>
              <a:rPr lang="fa-IR" sz="4200" dirty="0" smtClean="0">
                <a:cs typeface="B Lotus" panose="00000400000000000000" pitchFamily="2" charset="-78"/>
              </a:rPr>
              <a:t>طرح </a:t>
            </a:r>
            <a:r>
              <a:rPr lang="fa-IR" sz="4200" dirty="0">
                <a:cs typeface="B Lotus" panose="00000400000000000000" pitchFamily="2" charset="-78"/>
              </a:rPr>
              <a:t>روی جلد</a:t>
            </a:r>
            <a:r>
              <a:rPr lang="fa-IR" sz="4200" dirty="0" smtClean="0">
                <a:cs typeface="B Lotus" panose="00000400000000000000" pitchFamily="2" charset="-78"/>
              </a:rPr>
              <a:t> اثر از نظر میزان انطباق مفهومی با موضوع کتاب</a:t>
            </a:r>
          </a:p>
          <a:p>
            <a:pPr algn="just"/>
            <a:r>
              <a:rPr lang="fa-IR" sz="4200" dirty="0">
                <a:cs typeface="B Lotus" panose="00000400000000000000" pitchFamily="2" charset="-78"/>
              </a:rPr>
              <a:t>عنوان انگلیسی اثر در </a:t>
            </a:r>
            <a:r>
              <a:rPr lang="fa-IR" sz="4200" dirty="0" smtClean="0">
                <a:cs typeface="B Lotus" panose="00000400000000000000" pitchFamily="2" charset="-78"/>
              </a:rPr>
              <a:t>پشت جلد </a:t>
            </a:r>
          </a:p>
          <a:p>
            <a:pPr algn="just"/>
            <a:r>
              <a:rPr lang="fa-IR" sz="4200" dirty="0" smtClean="0">
                <a:cs typeface="B Lotus" panose="00000400000000000000" pitchFamily="2" charset="-78"/>
              </a:rPr>
              <a:t>شرح مختصر نوسینده در پشت جلد</a:t>
            </a:r>
            <a:endParaRPr lang="en-US" sz="4200" dirty="0">
              <a:cs typeface="B Lotus" panose="00000400000000000000" pitchFamily="2" charset="-78"/>
            </a:endParaRPr>
          </a:p>
          <a:p>
            <a:pPr algn="just"/>
            <a:r>
              <a:rPr lang="fa-IR" sz="4200" dirty="0" smtClean="0">
                <a:cs typeface="B Lotus" panose="00000400000000000000" pitchFamily="2" charset="-78"/>
              </a:rPr>
              <a:t>بررسی </a:t>
            </a:r>
            <a:r>
              <a:rPr lang="fa-IR" sz="4200" dirty="0">
                <a:cs typeface="B Lotus" panose="00000400000000000000" pitchFamily="2" charset="-78"/>
              </a:rPr>
              <a:t>مشخصات انتشار اثر(اطلاعات کتابشناختی</a:t>
            </a:r>
            <a:r>
              <a:rPr lang="fa-IR" sz="4200" dirty="0" smtClean="0">
                <a:cs typeface="B Lotus" panose="00000400000000000000" pitchFamily="2" charset="-78"/>
              </a:rPr>
              <a:t>)</a:t>
            </a:r>
          </a:p>
          <a:p>
            <a:pPr algn="just"/>
            <a:r>
              <a:rPr lang="fa-IR" sz="4200" dirty="0" smtClean="0">
                <a:cs typeface="B Lotus" panose="00000400000000000000" pitchFamily="2" charset="-78"/>
              </a:rPr>
              <a:t>بررسی پانوشت ها و یادداشت ها</a:t>
            </a:r>
          </a:p>
          <a:p>
            <a:pPr algn="just"/>
            <a:endParaRPr lang="fa-IR" sz="3600" dirty="0">
              <a:cs typeface="B Lotus" panose="00000400000000000000" pitchFamily="2" charset="-78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8710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3495"/>
            <a:ext cx="7467600" cy="1143000"/>
          </a:xfrm>
        </p:spPr>
        <p:txBody>
          <a:bodyPr>
            <a:normAutofit fontScale="90000"/>
          </a:bodyPr>
          <a:lstStyle/>
          <a:p>
            <a:pPr algn="r"/>
            <a:r>
              <a:rPr lang="fa-IR" sz="3200" dirty="0">
                <a:solidFill>
                  <a:schemeClr val="tx1"/>
                </a:solidFill>
                <a:latin typeface="Nazanin"/>
                <a:cs typeface="B Lotus" panose="00000400000000000000" pitchFamily="2" charset="-78"/>
              </a:rPr>
              <a:t>4. معرفی و نقد کتاب: از کجا شروع کنیم! </a:t>
            </a:r>
            <a:r>
              <a:rPr lang="fa-IR" sz="3200" dirty="0" smtClean="0">
                <a:solidFill>
                  <a:schemeClr val="tx1"/>
                </a:solidFill>
                <a:latin typeface="Nazanin"/>
                <a:cs typeface="B Lotus" panose="00000400000000000000" pitchFamily="2" charset="-78"/>
              </a:rPr>
              <a:t/>
            </a:r>
            <a:br>
              <a:rPr lang="fa-IR" sz="3200" dirty="0" smtClean="0">
                <a:solidFill>
                  <a:schemeClr val="tx1"/>
                </a:solidFill>
                <a:latin typeface="Nazanin"/>
                <a:cs typeface="B Lotus" panose="00000400000000000000" pitchFamily="2" charset="-78"/>
              </a:rPr>
            </a:br>
            <a:r>
              <a:rPr lang="fa-IR" sz="3200" dirty="0" smtClean="0">
                <a:solidFill>
                  <a:srgbClr val="FF0000"/>
                </a:solidFill>
                <a:cs typeface="B Lotus" panose="00000400000000000000" pitchFamily="2" charset="-78"/>
              </a:rPr>
              <a:t>بررسی ظاهری... ادامه</a:t>
            </a:r>
            <a:r>
              <a:rPr lang="fa-IR" sz="3200" dirty="0">
                <a:solidFill>
                  <a:srgbClr val="FF0000"/>
                </a:solidFill>
                <a:cs typeface="B Lotus" panose="00000400000000000000" pitchFamily="2" charset="-78"/>
              </a:rPr>
              <a:t/>
            </a:r>
            <a:br>
              <a:rPr lang="fa-IR" sz="3200" dirty="0">
                <a:solidFill>
                  <a:srgbClr val="FF0000"/>
                </a:solidFill>
                <a:cs typeface="B Lotus" panose="00000400000000000000" pitchFamily="2" charset="-78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fa-IR" dirty="0" smtClean="0">
                <a:cs typeface="B Lotus" panose="00000400000000000000" pitchFamily="2" charset="-78"/>
              </a:rPr>
              <a:t>عناوین جداول </a:t>
            </a:r>
          </a:p>
          <a:p>
            <a:pPr algn="just"/>
            <a:r>
              <a:rPr lang="fa-IR" dirty="0">
                <a:cs typeface="B Lotus" panose="00000400000000000000" pitchFamily="2" charset="-78"/>
              </a:rPr>
              <a:t> </a:t>
            </a:r>
            <a:r>
              <a:rPr lang="fa-IR" dirty="0" smtClean="0">
                <a:cs typeface="B Lotus" panose="00000400000000000000" pitchFamily="2" charset="-78"/>
              </a:rPr>
              <a:t>                    (</a:t>
            </a:r>
            <a:r>
              <a:rPr lang="fa-IR" dirty="0">
                <a:cs typeface="B Lotus" panose="00000400000000000000" pitchFamily="2" charset="-78"/>
              </a:rPr>
              <a:t>در بالا) </a:t>
            </a:r>
          </a:p>
          <a:p>
            <a:pPr algn="just"/>
            <a:r>
              <a:rPr lang="fa-IR" dirty="0">
                <a:cs typeface="B Lotus" panose="00000400000000000000" pitchFamily="2" charset="-78"/>
              </a:rPr>
              <a:t>                  بررسی  صحت داده های مطرح شده در جداول</a:t>
            </a:r>
          </a:p>
          <a:p>
            <a:pPr algn="just"/>
            <a:r>
              <a:rPr lang="fa-IR" dirty="0">
                <a:cs typeface="B Lotus" panose="00000400000000000000" pitchFamily="2" charset="-78"/>
              </a:rPr>
              <a:t>                 بررسی ارتباط بین متن و جدول</a:t>
            </a:r>
          </a:p>
          <a:p>
            <a:pPr algn="just"/>
            <a:r>
              <a:rPr lang="fa-IR" dirty="0">
                <a:cs typeface="B Lotus" panose="00000400000000000000" pitchFamily="2" charset="-78"/>
              </a:rPr>
              <a:t>               توصیف بعد از جداول</a:t>
            </a:r>
          </a:p>
          <a:p>
            <a:pPr algn="just"/>
            <a:r>
              <a:rPr lang="fa-IR" dirty="0">
                <a:cs typeface="B Lotus" panose="00000400000000000000" pitchFamily="2" charset="-78"/>
              </a:rPr>
              <a:t>                  </a:t>
            </a:r>
          </a:p>
          <a:p>
            <a:pPr algn="just"/>
            <a:r>
              <a:rPr lang="fa-IR" dirty="0">
                <a:cs typeface="B Lotus" panose="00000400000000000000" pitchFamily="2" charset="-78"/>
              </a:rPr>
              <a:t>بررسی عناوین نمودارها و تصاویر </a:t>
            </a:r>
          </a:p>
          <a:p>
            <a:pPr algn="just"/>
            <a:r>
              <a:rPr lang="fa-IR" dirty="0">
                <a:cs typeface="B Lotus" panose="00000400000000000000" pitchFamily="2" charset="-78"/>
              </a:rPr>
              <a:t>                   (در پایین) </a:t>
            </a:r>
          </a:p>
          <a:p>
            <a:pPr algn="just"/>
            <a:r>
              <a:rPr lang="fa-IR" dirty="0">
                <a:cs typeface="B Lotus" panose="00000400000000000000" pitchFamily="2" charset="-78"/>
              </a:rPr>
              <a:t>                 بررسی  صحت داده های مطرح شده در نمودار ها و تصاویر</a:t>
            </a:r>
          </a:p>
          <a:p>
            <a:pPr algn="just"/>
            <a:r>
              <a:rPr lang="fa-IR" dirty="0">
                <a:cs typeface="B Lotus" panose="00000400000000000000" pitchFamily="2" charset="-78"/>
              </a:rPr>
              <a:t>                 بررسی ارتباط بین متن و تصویر و نمودار</a:t>
            </a:r>
          </a:p>
          <a:p>
            <a:pPr algn="just"/>
            <a:r>
              <a:rPr lang="fa-IR" dirty="0">
                <a:cs typeface="B Lotus" panose="00000400000000000000" pitchFamily="2" charset="-78"/>
              </a:rPr>
              <a:t>               توصیف بعد از نمودار و تصویر</a:t>
            </a:r>
            <a:endParaRPr lang="fa-IR" b="1" dirty="0" smtClean="0">
              <a:cs typeface="B Lotus" panose="00000400000000000000" pitchFamily="2" charset="-78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7933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fa-IR" sz="2800" dirty="0">
                <a:solidFill>
                  <a:schemeClr val="tx1"/>
                </a:solidFill>
                <a:latin typeface="Nazanin"/>
                <a:cs typeface="B Lotus" panose="00000400000000000000" pitchFamily="2" charset="-78"/>
              </a:rPr>
              <a:t>4. معرفی و نقد کتاب: از کجا شروع کنیم! </a:t>
            </a:r>
            <a:br>
              <a:rPr lang="fa-IR" sz="2800" dirty="0">
                <a:solidFill>
                  <a:schemeClr val="tx1"/>
                </a:solidFill>
                <a:latin typeface="Nazanin"/>
                <a:cs typeface="B Lotus" panose="00000400000000000000" pitchFamily="2" charset="-78"/>
              </a:rPr>
            </a:br>
            <a:r>
              <a:rPr lang="fa-IR" sz="2800" dirty="0">
                <a:solidFill>
                  <a:srgbClr val="FF0000"/>
                </a:solidFill>
                <a:cs typeface="B Lotus" panose="00000400000000000000" pitchFamily="2" charset="-78"/>
              </a:rPr>
              <a:t>بررسی ظاهری... </a:t>
            </a:r>
            <a:r>
              <a:rPr lang="fa-IR" sz="2800" dirty="0" smtClean="0">
                <a:solidFill>
                  <a:srgbClr val="FF0000"/>
                </a:solidFill>
                <a:cs typeface="B Lotus" panose="00000400000000000000" pitchFamily="2" charset="-78"/>
              </a:rPr>
              <a:t>ادامه</a:t>
            </a:r>
            <a:br>
              <a:rPr lang="fa-IR" sz="2800" dirty="0" smtClean="0">
                <a:solidFill>
                  <a:srgbClr val="FF0000"/>
                </a:solidFill>
                <a:cs typeface="B Lotus" panose="00000400000000000000" pitchFamily="2" charset="-78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76200" y="1600200"/>
            <a:ext cx="8610600" cy="4873752"/>
          </a:xfrm>
        </p:spPr>
        <p:txBody>
          <a:bodyPr>
            <a:normAutofit/>
          </a:bodyPr>
          <a:lstStyle/>
          <a:p>
            <a:pPr algn="just"/>
            <a:r>
              <a:rPr lang="fa-IR" sz="3600" dirty="0">
                <a:cs typeface="B Lotus" panose="00000400000000000000" pitchFamily="2" charset="-78"/>
              </a:rPr>
              <a:t>بررسی استنادها (درون متنی، برون متنی</a:t>
            </a:r>
            <a:r>
              <a:rPr lang="fa-IR" sz="3600" dirty="0" smtClean="0">
                <a:cs typeface="B Lotus" panose="00000400000000000000" pitchFamily="2" charset="-78"/>
              </a:rPr>
              <a:t>)</a:t>
            </a:r>
          </a:p>
          <a:p>
            <a:pPr algn="just"/>
            <a:r>
              <a:rPr lang="fa-IR" sz="3600" dirty="0">
                <a:cs typeface="B Lotus" panose="00000400000000000000" pitchFamily="2" charset="-78"/>
              </a:rPr>
              <a:t>بررسی نکات ویرایشی (رعایت نقطه، دو نقطه بیانی و .....)</a:t>
            </a:r>
          </a:p>
          <a:p>
            <a:pPr algn="just"/>
            <a:r>
              <a:rPr lang="fa-IR" sz="3600" dirty="0">
                <a:cs typeface="B Lotus" panose="00000400000000000000" pitchFamily="2" charset="-78"/>
              </a:rPr>
              <a:t>بررسی وضعیت املاء کلمات</a:t>
            </a:r>
          </a:p>
          <a:p>
            <a:pPr algn="just"/>
            <a:r>
              <a:rPr lang="fa-IR" sz="3600" dirty="0">
                <a:cs typeface="B Lotus" panose="00000400000000000000" pitchFamily="2" charset="-78"/>
              </a:rPr>
              <a:t>آیا سبک و سیاق ارائه مطالب، به گونه ای است که قابل فهم باشد</a:t>
            </a:r>
          </a:p>
          <a:p>
            <a:pPr algn="just"/>
            <a:r>
              <a:rPr lang="fa-IR" sz="3600" dirty="0">
                <a:cs typeface="B Lotus" panose="00000400000000000000" pitchFamily="2" charset="-78"/>
              </a:rPr>
              <a:t>مطابقت فعل و فاعل.</a:t>
            </a:r>
          </a:p>
          <a:p>
            <a:pPr algn="just"/>
            <a:endParaRPr lang="fa-IR" dirty="0" smtClean="0">
              <a:cs typeface="B Lotus" panose="00000400000000000000" pitchFamily="2" charset="-78"/>
            </a:endParaRPr>
          </a:p>
          <a:p>
            <a:pPr algn="just"/>
            <a:endParaRPr lang="fa-IR" dirty="0">
              <a:cs typeface="B Lotus" panose="00000400000000000000" pitchFamily="2" charset="-78"/>
            </a:endParaRPr>
          </a:p>
          <a:p>
            <a:pPr algn="just"/>
            <a:endParaRPr lang="fa-IR" dirty="0" smtClean="0">
              <a:cs typeface="B Lotus" panose="00000400000000000000" pitchFamily="2" charset="-78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3843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fa-IR" sz="2800" dirty="0">
                <a:solidFill>
                  <a:schemeClr val="tx1"/>
                </a:solidFill>
                <a:latin typeface="Nazanin"/>
                <a:cs typeface="B Lotus" panose="00000400000000000000" pitchFamily="2" charset="-78"/>
              </a:rPr>
              <a:t>4. معرفی و نقد کتاب: از کجا شروع کنیم! </a:t>
            </a:r>
            <a:br>
              <a:rPr lang="fa-IR" sz="2800" dirty="0">
                <a:solidFill>
                  <a:schemeClr val="tx1"/>
                </a:solidFill>
                <a:latin typeface="Nazanin"/>
                <a:cs typeface="B Lotus" panose="00000400000000000000" pitchFamily="2" charset="-78"/>
              </a:rPr>
            </a:br>
            <a:r>
              <a:rPr lang="fa-IR" sz="2800" dirty="0">
                <a:solidFill>
                  <a:srgbClr val="FF0000"/>
                </a:solidFill>
                <a:cs typeface="B Lotus" panose="00000400000000000000" pitchFamily="2" charset="-78"/>
              </a:rPr>
              <a:t>بررسی ظاهری... </a:t>
            </a:r>
            <a:r>
              <a:rPr lang="fa-IR" sz="2800" dirty="0" smtClean="0">
                <a:solidFill>
                  <a:srgbClr val="FF0000"/>
                </a:solidFill>
                <a:cs typeface="B Lotus" panose="00000400000000000000" pitchFamily="2" charset="-78"/>
              </a:rPr>
              <a:t>ادامه</a:t>
            </a:r>
            <a:br>
              <a:rPr lang="fa-IR" sz="2800" dirty="0" smtClean="0">
                <a:solidFill>
                  <a:srgbClr val="FF0000"/>
                </a:solidFill>
                <a:cs typeface="B Lotus" panose="00000400000000000000" pitchFamily="2" charset="-78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endParaRPr lang="fa-IR" dirty="0" smtClean="0">
              <a:cs typeface="B Lotus" panose="00000400000000000000" pitchFamily="2" charset="-78"/>
            </a:endParaRPr>
          </a:p>
          <a:p>
            <a:pPr algn="just"/>
            <a:r>
              <a:rPr lang="fa-IR" dirty="0" smtClean="0">
                <a:cs typeface="B Lotus" panose="00000400000000000000" pitchFamily="2" charset="-78"/>
              </a:rPr>
              <a:t>بررسی وضعیت انشای متن (شیوایی و روانی</a:t>
            </a:r>
            <a:endParaRPr lang="en-US" dirty="0" smtClean="0">
              <a:cs typeface="B Lotus" panose="00000400000000000000" pitchFamily="2" charset="-78"/>
            </a:endParaRPr>
          </a:p>
          <a:p>
            <a:pPr algn="l" rtl="0"/>
            <a:r>
              <a:rPr lang="fa-IR" dirty="0" smtClean="0">
                <a:cs typeface="B Lotus" panose="00000400000000000000" pitchFamily="2" charset="-78"/>
              </a:rPr>
              <a:t> </a:t>
            </a:r>
            <a:r>
              <a:rPr lang="en-US" dirty="0">
                <a:cs typeface="B Lotus" panose="00000400000000000000" pitchFamily="2" charset="-78"/>
              </a:rPr>
              <a:t>jargon</a:t>
            </a:r>
          </a:p>
          <a:p>
            <a:pPr algn="just" rtl="0"/>
            <a:r>
              <a:rPr lang="en-US" i="1" dirty="0"/>
              <a:t>Jargon</a:t>
            </a:r>
            <a:r>
              <a:rPr lang="en-US" dirty="0"/>
              <a:t> is a type of language that is used in a particular context and may not be well understood outside that context</a:t>
            </a:r>
            <a:endParaRPr lang="fa-IR" dirty="0">
              <a:cs typeface="B Lotus" panose="00000400000000000000" pitchFamily="2" charset="-78"/>
            </a:endParaRPr>
          </a:p>
          <a:p>
            <a:pPr algn="just"/>
            <a:r>
              <a:rPr lang="fa-IR" dirty="0">
                <a:cs typeface="B Lotus" panose="00000400000000000000" pitchFamily="2" charset="-78"/>
              </a:rPr>
              <a:t>بررسی معادل واژه های انگلیسی (پانویس عناوین دراولین مشاهده) </a:t>
            </a:r>
          </a:p>
          <a:p>
            <a:pPr algn="just"/>
            <a:r>
              <a:rPr lang="fa-IR" dirty="0">
                <a:cs typeface="B Lotus" panose="00000400000000000000" pitchFamily="2" charset="-78"/>
              </a:rPr>
              <a:t>نمایه های انتهایی اثر(موضوع، اسامی اشخاص، اسامی مکان، و ....)</a:t>
            </a:r>
          </a:p>
          <a:p>
            <a:pPr algn="just"/>
            <a:r>
              <a:rPr lang="fa-IR" dirty="0">
                <a:cs typeface="B Lotus" panose="00000400000000000000" pitchFamily="2" charset="-78"/>
              </a:rPr>
              <a:t>بررسی نمایه های کور!</a:t>
            </a:r>
            <a:endParaRPr lang="en-US" dirty="0">
              <a:cs typeface="B Lotus" panose="00000400000000000000" pitchFamily="2" charset="-78"/>
            </a:endParaRPr>
          </a:p>
          <a:p>
            <a:pPr algn="l" rt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001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4457" y="304800"/>
            <a:ext cx="7467600" cy="533400"/>
          </a:xfrm>
        </p:spPr>
        <p:txBody>
          <a:bodyPr>
            <a:normAutofit fontScale="90000"/>
          </a:bodyPr>
          <a:lstStyle/>
          <a:p>
            <a:pPr algn="r"/>
            <a:r>
              <a:rPr lang="fa-IR" dirty="0">
                <a:solidFill>
                  <a:srgbClr val="FF0000"/>
                </a:solidFill>
                <a:latin typeface="Nazanin"/>
                <a:cs typeface="B Lotus" panose="00000400000000000000" pitchFamily="2" charset="-78"/>
              </a:rPr>
              <a:t>4. معرفی و نقد کتاب: از کجا شروع کنیم!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64457" y="1524000"/>
            <a:ext cx="7841343" cy="4873752"/>
          </a:xfrm>
        </p:spPr>
        <p:txBody>
          <a:bodyPr>
            <a:normAutofit/>
          </a:bodyPr>
          <a:lstStyle/>
          <a:p>
            <a:r>
              <a:rPr lang="fa-IR" sz="3600" dirty="0">
                <a:solidFill>
                  <a:srgbClr val="FF0000"/>
                </a:solidFill>
                <a:cs typeface="B Lotus" panose="00000400000000000000" pitchFamily="2" charset="-78"/>
              </a:rPr>
              <a:t>بررسی </a:t>
            </a:r>
            <a:r>
              <a:rPr lang="fa-IR" sz="3600" dirty="0" smtClean="0">
                <a:solidFill>
                  <a:srgbClr val="FF0000"/>
                </a:solidFill>
                <a:cs typeface="B Lotus" panose="00000400000000000000" pitchFamily="2" charset="-78"/>
              </a:rPr>
              <a:t>محتوایی</a:t>
            </a:r>
            <a:endParaRPr lang="fa-IR" sz="3600" dirty="0">
              <a:solidFill>
                <a:srgbClr val="FF0000"/>
              </a:solidFill>
              <a:cs typeface="B Lotus" panose="00000400000000000000" pitchFamily="2" charset="-78"/>
            </a:endParaRPr>
          </a:p>
          <a:p>
            <a:r>
              <a:rPr lang="fa-IR" sz="3600" dirty="0" smtClean="0">
                <a:cs typeface="B Lotus" panose="00000400000000000000" pitchFamily="2" charset="-78"/>
              </a:rPr>
              <a:t>اثر </a:t>
            </a:r>
            <a:r>
              <a:rPr lang="fa-IR" sz="3600" dirty="0">
                <a:cs typeface="B Lotus" panose="00000400000000000000" pitchFamily="2" charset="-78"/>
              </a:rPr>
              <a:t>مورد نظر را ابتدا مرور کنیم.</a:t>
            </a:r>
          </a:p>
          <a:p>
            <a:r>
              <a:rPr lang="fa-IR" sz="3600" dirty="0">
                <a:cs typeface="B Lotus" panose="00000400000000000000" pitchFamily="2" charset="-78"/>
              </a:rPr>
              <a:t> اثر مورد نظر </a:t>
            </a:r>
            <a:r>
              <a:rPr lang="fa-IR" sz="3600" dirty="0" smtClean="0">
                <a:cs typeface="B Lotus" panose="00000400000000000000" pitchFamily="2" charset="-78"/>
              </a:rPr>
              <a:t>را به </a:t>
            </a:r>
            <a:r>
              <a:rPr lang="fa-IR" sz="3600" dirty="0">
                <a:cs typeface="B Lotus" panose="00000400000000000000" pitchFamily="2" charset="-78"/>
              </a:rPr>
              <a:t>دقت مطالعه کنیم</a:t>
            </a:r>
            <a:r>
              <a:rPr lang="fa-IR" sz="3600" dirty="0" smtClean="0">
                <a:cs typeface="B Lotus" panose="00000400000000000000" pitchFamily="2" charset="-78"/>
              </a:rPr>
              <a:t>.</a:t>
            </a:r>
          </a:p>
          <a:p>
            <a:r>
              <a:rPr lang="fa-IR" sz="3600" dirty="0" smtClean="0">
                <a:cs typeface="B Lotus" panose="00000400000000000000" pitchFamily="2" charset="-78"/>
              </a:rPr>
              <a:t>اعتبار ناشر؟ تخصص ناشر؟</a:t>
            </a:r>
          </a:p>
          <a:p>
            <a:r>
              <a:rPr lang="fa-IR" sz="3600" dirty="0" smtClean="0">
                <a:cs typeface="B Lotus" panose="00000400000000000000" pitchFamily="2" charset="-78"/>
              </a:rPr>
              <a:t>اعتبار نویسنده؟ تخصص نویسنده/نویسندگان؟</a:t>
            </a:r>
          </a:p>
          <a:p>
            <a:endParaRPr lang="fa-IR" sz="3600" dirty="0">
              <a:cs typeface="B Lotus" panose="00000400000000000000" pitchFamily="2" charset="-78"/>
            </a:endParaRPr>
          </a:p>
          <a:p>
            <a:endParaRPr lang="en-US" sz="3600" dirty="0">
              <a:cs typeface="B Lotus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82074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txBody>
          <a:bodyPr>
            <a:normAutofit/>
          </a:bodyPr>
          <a:lstStyle/>
          <a:p>
            <a:pPr algn="r"/>
            <a:endParaRPr lang="en-US" dirty="0">
              <a:cs typeface="B Lotus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a-IR" dirty="0">
                <a:solidFill>
                  <a:srgbClr val="FF0000"/>
                </a:solidFill>
                <a:cs typeface="B Lotus" panose="00000400000000000000" pitchFamily="2" charset="-78"/>
              </a:rPr>
              <a:t>شروع کنید و بنویسید: معرفی و نقد کنید!</a:t>
            </a:r>
            <a:br>
              <a:rPr lang="fa-IR" dirty="0">
                <a:solidFill>
                  <a:srgbClr val="FF0000"/>
                </a:solidFill>
                <a:cs typeface="B Lotus" panose="00000400000000000000" pitchFamily="2" charset="-78"/>
              </a:rPr>
            </a:br>
            <a:r>
              <a:rPr lang="fa-IR" dirty="0">
                <a:solidFill>
                  <a:srgbClr val="FF0000"/>
                </a:solidFill>
                <a:cs typeface="B Lotus" panose="00000400000000000000" pitchFamily="2" charset="-78"/>
              </a:rPr>
              <a:t>چگونه</a:t>
            </a:r>
            <a:r>
              <a:rPr lang="fa-IR" dirty="0" smtClean="0">
                <a:solidFill>
                  <a:srgbClr val="FF0000"/>
                </a:solidFill>
                <a:cs typeface="B Lotus" panose="00000400000000000000" pitchFamily="2" charset="-78"/>
              </a:rPr>
              <a:t>؟</a:t>
            </a:r>
          </a:p>
          <a:p>
            <a:endParaRPr lang="fa-IR" u="sng" dirty="0">
              <a:cs typeface="B Lotus" panose="00000400000000000000" pitchFamily="2" charset="-78"/>
            </a:endParaRPr>
          </a:p>
          <a:p>
            <a:r>
              <a:rPr lang="ar-SA" sz="3600" u="sng" dirty="0" smtClean="0">
                <a:cs typeface="B Lotus" panose="00000400000000000000" pitchFamily="2" charset="-78"/>
              </a:rPr>
              <a:t>الف</a:t>
            </a:r>
            <a:r>
              <a:rPr lang="ar-SA" sz="3600" u="sng" dirty="0">
                <a:cs typeface="B Lotus" panose="00000400000000000000" pitchFamily="2" charset="-78"/>
              </a:rPr>
              <a:t>. مباحث عمده در توصیف کتاب</a:t>
            </a:r>
            <a:r>
              <a:rPr lang="en-US" sz="3600" u="sng" dirty="0" smtClean="0">
                <a:cs typeface="B Lotus" panose="00000400000000000000" pitchFamily="2" charset="-78"/>
              </a:rPr>
              <a:t>:</a:t>
            </a:r>
            <a:endParaRPr lang="fa-IR" sz="3600" u="sng" dirty="0">
              <a:cs typeface="B Lotus" panose="00000400000000000000" pitchFamily="2" charset="-78"/>
            </a:endParaRPr>
          </a:p>
          <a:p>
            <a:r>
              <a:rPr lang="en-US" sz="3600" dirty="0">
                <a:cs typeface="B Lotus" panose="00000400000000000000" pitchFamily="2" charset="-78"/>
              </a:rPr>
              <a:t> </a:t>
            </a:r>
            <a:r>
              <a:rPr lang="en-US" sz="3600" dirty="0" smtClean="0">
                <a:cs typeface="B Lotus" panose="00000400000000000000" pitchFamily="2" charset="-78"/>
              </a:rPr>
              <a:t> </a:t>
            </a:r>
            <a:r>
              <a:rPr lang="ar-SA" sz="3600" dirty="0">
                <a:cs typeface="B Lotus" panose="00000400000000000000" pitchFamily="2" charset="-78"/>
              </a:rPr>
              <a:t>ارائه اطلاعات کتابشناختی کامل متن مورد </a:t>
            </a:r>
            <a:r>
              <a:rPr lang="ar-SA" sz="3600" dirty="0" smtClean="0">
                <a:cs typeface="B Lotus" panose="00000400000000000000" pitchFamily="2" charset="-78"/>
              </a:rPr>
              <a:t>نقد</a:t>
            </a:r>
            <a:endParaRPr lang="fa-IR" sz="3600" dirty="0" smtClean="0">
              <a:cs typeface="B Lotus" panose="00000400000000000000" pitchFamily="2" charset="-78"/>
            </a:endParaRPr>
          </a:p>
          <a:p>
            <a:r>
              <a:rPr lang="ar-SA" sz="3600" dirty="0" smtClean="0">
                <a:cs typeface="B Lotus" panose="00000400000000000000" pitchFamily="2" charset="-78"/>
              </a:rPr>
              <a:t>بیان </a:t>
            </a:r>
            <a:r>
              <a:rPr lang="ar-SA" sz="3600" dirty="0">
                <a:cs typeface="B Lotus" panose="00000400000000000000" pitchFamily="2" charset="-78"/>
              </a:rPr>
              <a:t>مقدمه ای در مورد موضوع مطرح در کتاب </a:t>
            </a:r>
            <a:endParaRPr lang="fa-IR" sz="3600" dirty="0" smtClean="0">
              <a:cs typeface="B Lotus" panose="00000400000000000000" pitchFamily="2" charset="-78"/>
            </a:endParaRPr>
          </a:p>
          <a:p>
            <a:r>
              <a:rPr lang="ar-SA" sz="3600" dirty="0" smtClean="0">
                <a:cs typeface="B Lotus" panose="00000400000000000000" pitchFamily="2" charset="-78"/>
              </a:rPr>
              <a:t>ارائه </a:t>
            </a:r>
            <a:r>
              <a:rPr lang="ar-SA" sz="3600" dirty="0">
                <a:cs typeface="B Lotus" panose="00000400000000000000" pitchFamily="2" charset="-78"/>
              </a:rPr>
              <a:t>اطلاعاتی دربارۀ نویسنده و اشاره به سوابق علمی مؤلف در رابطه با موضوع </a:t>
            </a:r>
            <a:r>
              <a:rPr lang="ar-SA" sz="3600" dirty="0" smtClean="0">
                <a:cs typeface="B Lotus" panose="00000400000000000000" pitchFamily="2" charset="-78"/>
              </a:rPr>
              <a:t>کتاب</a:t>
            </a:r>
            <a:endParaRPr lang="fa-IR" sz="3600" dirty="0" smtClean="0">
              <a:cs typeface="B Lotus" panose="00000400000000000000" pitchFamily="2" charset="-78"/>
            </a:endParaRPr>
          </a:p>
          <a:p>
            <a:r>
              <a:rPr lang="en-US" sz="3600" dirty="0">
                <a:cs typeface="B Lotus" panose="00000400000000000000" pitchFamily="2" charset="-78"/>
              </a:rPr>
              <a:t> </a:t>
            </a:r>
            <a:r>
              <a:rPr lang="ar-SA" sz="3600" dirty="0" smtClean="0">
                <a:cs typeface="B Lotus" panose="00000400000000000000" pitchFamily="2" charset="-78"/>
              </a:rPr>
              <a:t>اشاره </a:t>
            </a:r>
            <a:r>
              <a:rPr lang="ar-SA" sz="3600" dirty="0">
                <a:cs typeface="B Lotus" panose="00000400000000000000" pitchFamily="2" charset="-78"/>
              </a:rPr>
              <a:t>به هدف انتشار کتاب</a:t>
            </a:r>
            <a:r>
              <a:rPr lang="en-US" dirty="0">
                <a:cs typeface="B Lotus" panose="00000400000000000000" pitchFamily="2" charset="-78"/>
              </a:rPr>
              <a:t/>
            </a:r>
            <a:br>
              <a:rPr lang="en-US" dirty="0">
                <a:cs typeface="B Lotus" panose="00000400000000000000" pitchFamily="2" charset="-78"/>
              </a:rPr>
            </a:br>
            <a:r>
              <a:rPr lang="en-US" dirty="0">
                <a:cs typeface="B Lotus" panose="00000400000000000000" pitchFamily="2" charset="-78"/>
              </a:rPr>
              <a:t/>
            </a:r>
            <a:br>
              <a:rPr lang="en-US" dirty="0">
                <a:cs typeface="B Lotus" panose="00000400000000000000" pitchFamily="2" charset="-78"/>
              </a:rPr>
            </a:br>
            <a:endParaRPr lang="en-US" dirty="0">
              <a:cs typeface="B Lotus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81928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txBody>
          <a:bodyPr>
            <a:normAutofit/>
          </a:bodyPr>
          <a:lstStyle/>
          <a:p>
            <a:pPr algn="r"/>
            <a:endParaRPr lang="en-US" dirty="0">
              <a:cs typeface="B Lotus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066800"/>
            <a:ext cx="7848600" cy="5407152"/>
          </a:xfrm>
        </p:spPr>
        <p:txBody>
          <a:bodyPr>
            <a:normAutofit fontScale="92500" lnSpcReduction="10000"/>
          </a:bodyPr>
          <a:lstStyle/>
          <a:p>
            <a:r>
              <a:rPr lang="fa-IR" sz="3600" dirty="0">
                <a:solidFill>
                  <a:srgbClr val="FF0000"/>
                </a:solidFill>
                <a:cs typeface="B Lotus" panose="00000400000000000000" pitchFamily="2" charset="-78"/>
              </a:rPr>
              <a:t>شروع کنید و بنویسید: معرفی و نقد کنید!</a:t>
            </a:r>
            <a:br>
              <a:rPr lang="fa-IR" sz="3600" dirty="0">
                <a:solidFill>
                  <a:srgbClr val="FF0000"/>
                </a:solidFill>
                <a:cs typeface="B Lotus" panose="00000400000000000000" pitchFamily="2" charset="-78"/>
              </a:rPr>
            </a:br>
            <a:r>
              <a:rPr lang="fa-IR" sz="3600" dirty="0">
                <a:solidFill>
                  <a:srgbClr val="FF0000"/>
                </a:solidFill>
                <a:cs typeface="B Lotus" panose="00000400000000000000" pitchFamily="2" charset="-78"/>
              </a:rPr>
              <a:t>چگونه</a:t>
            </a:r>
            <a:r>
              <a:rPr lang="fa-IR" sz="3600" dirty="0" smtClean="0">
                <a:solidFill>
                  <a:srgbClr val="FF0000"/>
                </a:solidFill>
                <a:cs typeface="B Lotus" panose="00000400000000000000" pitchFamily="2" charset="-78"/>
              </a:rPr>
              <a:t>؟</a:t>
            </a:r>
          </a:p>
          <a:p>
            <a:r>
              <a:rPr lang="ar-SA" sz="3600" dirty="0">
                <a:cs typeface="B Lotus" panose="00000400000000000000" pitchFamily="2" charset="-78"/>
              </a:rPr>
              <a:t>مشخص کردن محورهای اصلی مورد بحث در کتاب</a:t>
            </a:r>
            <a:endParaRPr lang="fa-IR" sz="3600" dirty="0">
              <a:cs typeface="B Lotus" panose="00000400000000000000" pitchFamily="2" charset="-78"/>
            </a:endParaRPr>
          </a:p>
          <a:p>
            <a:r>
              <a:rPr lang="ar-SA" sz="3600" dirty="0">
                <a:cs typeface="B Lotus" panose="00000400000000000000" pitchFamily="2" charset="-78"/>
              </a:rPr>
              <a:t>مشخص کردن جامعه مخاطبان کتاب مورد نقد </a:t>
            </a:r>
            <a:endParaRPr lang="fa-IR" sz="3600" dirty="0">
              <a:cs typeface="B Lotus" panose="00000400000000000000" pitchFamily="2" charset="-78"/>
            </a:endParaRPr>
          </a:p>
          <a:p>
            <a:r>
              <a:rPr lang="ar-SA" sz="3600" dirty="0">
                <a:cs typeface="B Lotus" panose="00000400000000000000" pitchFamily="2" charset="-78"/>
              </a:rPr>
              <a:t>بیان مختصری در زمینه شناسایی جایگاه کتاب در حوزه موضوعی مورد بحث</a:t>
            </a:r>
            <a:endParaRPr lang="fa-IR" sz="3600" dirty="0">
              <a:cs typeface="B Lotus" panose="00000400000000000000" pitchFamily="2" charset="-78"/>
            </a:endParaRPr>
          </a:p>
          <a:p>
            <a:r>
              <a:rPr lang="ar-SA" sz="3600" dirty="0">
                <a:cs typeface="B Lotus" panose="00000400000000000000" pitchFamily="2" charset="-78"/>
              </a:rPr>
              <a:t>بیان خلاصه ای از نکات عمده کتاب با اشاره به استنادهایی از خود کتاب</a:t>
            </a:r>
            <a:endParaRPr lang="fa-IR" sz="3600" dirty="0">
              <a:cs typeface="B Lotus" panose="00000400000000000000" pitchFamily="2" charset="-78"/>
            </a:endParaRPr>
          </a:p>
          <a:p>
            <a:r>
              <a:rPr lang="ar-SA" sz="3600" dirty="0">
                <a:cs typeface="B Lotus" panose="00000400000000000000" pitchFamily="2" charset="-78"/>
              </a:rPr>
              <a:t> تشریح ویژگی های مهم کتاب و برجسته سازی مباحث اصلی و تأثیرگذار آن</a:t>
            </a:r>
            <a:endParaRPr lang="en-US" sz="3600" dirty="0">
              <a:cs typeface="B Lotus" panose="00000400000000000000" pitchFamily="2" charset="-78"/>
            </a:endParaRPr>
          </a:p>
          <a:p>
            <a:endParaRPr lang="fa-IR" dirty="0" smtClean="0">
              <a:solidFill>
                <a:srgbClr val="FF0000"/>
              </a:solidFill>
              <a:cs typeface="B Lotus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34676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24800" cy="411162"/>
          </a:xfrm>
        </p:spPr>
        <p:txBody>
          <a:bodyPr>
            <a:normAutofit fontScale="90000"/>
          </a:bodyPr>
          <a:lstStyle/>
          <a:p>
            <a:pPr algn="r"/>
            <a:r>
              <a:rPr lang="fa-IR" dirty="0" smtClean="0">
                <a:solidFill>
                  <a:srgbClr val="FF0000"/>
                </a:solidFill>
                <a:cs typeface="B Lotus" panose="00000400000000000000" pitchFamily="2" charset="-78"/>
              </a:rPr>
              <a:t>مباحث قابل طرح در دوره آموزشی...</a:t>
            </a:r>
            <a:endParaRPr lang="en-US" dirty="0">
              <a:solidFill>
                <a:srgbClr val="FF0000"/>
              </a:solidFill>
              <a:cs typeface="B Lotus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762000" y="990600"/>
            <a:ext cx="7924800" cy="5483352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fa-IR" sz="3200" dirty="0" smtClean="0">
                <a:solidFill>
                  <a:srgbClr val="FF0000"/>
                </a:solidFill>
                <a:cs typeface="B Lotus" panose="00000400000000000000" pitchFamily="2" charset="-78"/>
              </a:rPr>
              <a:t>معرفی و نقد</a:t>
            </a:r>
          </a:p>
          <a:p>
            <a:pPr marL="457200" indent="-457200">
              <a:buFont typeface="+mj-lt"/>
              <a:buAutoNum type="arabicPeriod"/>
            </a:pPr>
            <a:r>
              <a:rPr lang="fa-IR" sz="3200" dirty="0">
                <a:cs typeface="B Lotus" panose="00000400000000000000" pitchFamily="2" charset="-78"/>
              </a:rPr>
              <a:t>فواید معرفی و نقد</a:t>
            </a:r>
          </a:p>
          <a:p>
            <a:pPr marL="514350" indent="-514350">
              <a:buFont typeface="+mj-lt"/>
              <a:buAutoNum type="arabicPeriod"/>
            </a:pPr>
            <a:r>
              <a:rPr lang="fa-IR" sz="3200" dirty="0">
                <a:solidFill>
                  <a:srgbClr val="FF0000"/>
                </a:solidFill>
                <a:latin typeface="Nazanin"/>
                <a:cs typeface="B Lotus" panose="00000400000000000000" pitchFamily="2" charset="-78"/>
              </a:rPr>
              <a:t>معرفی پیش نیازهای نقد</a:t>
            </a:r>
            <a:endParaRPr lang="fa-IR" sz="3200" dirty="0">
              <a:cs typeface="B Lotus" panose="00000400000000000000" pitchFamily="2" charset="-78"/>
            </a:endParaRPr>
          </a:p>
          <a:p>
            <a:pPr marL="514350" indent="-514350">
              <a:buFont typeface="+mj-lt"/>
              <a:buAutoNum type="arabicPeriod"/>
            </a:pPr>
            <a:r>
              <a:rPr lang="fa-IR" sz="3200" dirty="0">
                <a:latin typeface="Nazanin"/>
                <a:cs typeface="B Lotus" panose="00000400000000000000" pitchFamily="2" charset="-78"/>
              </a:rPr>
              <a:t> معرفی و نقد کتاب: از کجا شروع کنیم!</a:t>
            </a:r>
          </a:p>
          <a:p>
            <a:pPr marL="514350" indent="-514350">
              <a:buFont typeface="+mj-lt"/>
              <a:buAutoNum type="arabicPeriod"/>
            </a:pPr>
            <a:r>
              <a:rPr lang="fa-IR" altLang="en-US" sz="3200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نمونه </a:t>
            </a:r>
            <a:r>
              <a:rPr lang="fa-IR" altLang="en-US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نشریات حوزه </a:t>
            </a:r>
            <a:r>
              <a:rPr lang="fa-IR" altLang="en-US" sz="3200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نقد</a:t>
            </a:r>
          </a:p>
          <a:p>
            <a:pPr marL="514350" indent="-514350">
              <a:buFont typeface="+mj-lt"/>
              <a:buAutoNum type="arabicPeriod"/>
            </a:pPr>
            <a:r>
              <a:rPr lang="fa-IR" sz="3200" dirty="0" smtClean="0">
                <a:latin typeface="Calibri" panose="020F0502020204030204" pitchFamily="34" charset="0"/>
                <a:cs typeface="B Mitra" panose="00000400000000000000" pitchFamily="2" charset="-78"/>
              </a:rPr>
              <a:t>جشنواره های نقد کتاب</a:t>
            </a:r>
            <a:endParaRPr lang="fa-IR" sz="3200" dirty="0">
              <a:latin typeface="Nazanin"/>
              <a:cs typeface="B Lotus" panose="00000400000000000000" pitchFamily="2" charset="-78"/>
            </a:endParaRPr>
          </a:p>
          <a:p>
            <a:pPr marL="457200" indent="-457200">
              <a:buFont typeface="+mj-lt"/>
              <a:buAutoNum type="arabicPeriod"/>
            </a:pPr>
            <a:endParaRPr lang="fa-IR" sz="3200" dirty="0" smtClean="0">
              <a:solidFill>
                <a:srgbClr val="FF0000"/>
              </a:solidFill>
              <a:cs typeface="B Lotus" panose="00000400000000000000" pitchFamily="2" charset="-78"/>
            </a:endParaRPr>
          </a:p>
          <a:p>
            <a:pPr marL="457200" indent="-457200">
              <a:buFont typeface="+mj-lt"/>
              <a:buAutoNum type="arabicPeriod"/>
            </a:pPr>
            <a:endParaRPr lang="fa-IR" sz="3200" dirty="0" smtClean="0">
              <a:solidFill>
                <a:srgbClr val="FF0000"/>
              </a:solidFill>
              <a:cs typeface="B Lotus" panose="00000400000000000000" pitchFamily="2" charset="-78"/>
            </a:endParaRPr>
          </a:p>
          <a:p>
            <a:pPr marL="514350" indent="-514350">
              <a:buFont typeface="+mj-lt"/>
              <a:buAutoNum type="arabicPeriod"/>
            </a:pPr>
            <a:endParaRPr lang="fa-IR" sz="3200" dirty="0" smtClean="0">
              <a:latin typeface="Nazanin"/>
              <a:cs typeface="B Lotus" panose="00000400000000000000" pitchFamily="2" charset="-78"/>
            </a:endParaRPr>
          </a:p>
          <a:p>
            <a:pPr marL="514350" indent="-514350">
              <a:buFont typeface="+mj-lt"/>
              <a:buAutoNum type="arabicPeriod"/>
            </a:pPr>
            <a:endParaRPr lang="fa-IR" sz="3200" dirty="0">
              <a:solidFill>
                <a:srgbClr val="FF0000"/>
              </a:solidFill>
              <a:latin typeface="Nazanin"/>
              <a:cs typeface="B Lotus" panose="00000400000000000000" pitchFamily="2" charset="-78"/>
            </a:endParaRPr>
          </a:p>
          <a:p>
            <a:pPr marL="514350" indent="-514350">
              <a:buFont typeface="+mj-lt"/>
              <a:buAutoNum type="arabicPeriod"/>
            </a:pPr>
            <a:endParaRPr lang="fa-IR" sz="3200" dirty="0" smtClean="0">
              <a:solidFill>
                <a:srgbClr val="FF0000"/>
              </a:solidFill>
              <a:cs typeface="B Lotus" panose="00000400000000000000" pitchFamily="2" charset="-78"/>
            </a:endParaRPr>
          </a:p>
          <a:p>
            <a:pPr marL="514350" indent="-514350">
              <a:buFont typeface="+mj-lt"/>
              <a:buAutoNum type="arabicPeriod"/>
            </a:pPr>
            <a:endParaRPr lang="fa-IR" sz="2800" dirty="0" smtClean="0">
              <a:latin typeface="Nazanin"/>
              <a:cs typeface="B Lotus" panose="00000400000000000000" pitchFamily="2" charset="-78"/>
            </a:endParaRPr>
          </a:p>
          <a:p>
            <a:pPr marL="514350" indent="-514350">
              <a:buFont typeface="+mj-lt"/>
              <a:buAutoNum type="arabicPeriod"/>
            </a:pPr>
            <a:endParaRPr lang="fa-IR" sz="2800" dirty="0">
              <a:cs typeface="B Lotus" panose="00000400000000000000" pitchFamily="2" charset="-78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9058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a-IR" dirty="0" smtClean="0"/>
              <a:t>چگونه؟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ar-SA" sz="3600" dirty="0">
                <a:cs typeface="B Lotus" panose="00000400000000000000" pitchFamily="2" charset="-78"/>
              </a:rPr>
              <a:t>میزان وصول به اهداف تعیین </a:t>
            </a:r>
            <a:r>
              <a:rPr lang="ar-SA" sz="3600" dirty="0" smtClean="0">
                <a:cs typeface="B Lotus" panose="00000400000000000000" pitchFamily="2" charset="-78"/>
              </a:rPr>
              <a:t>شده</a:t>
            </a:r>
            <a:endParaRPr lang="fa-IR" sz="3600" dirty="0" smtClean="0">
              <a:cs typeface="B Lotus" panose="00000400000000000000" pitchFamily="2" charset="-78"/>
            </a:endParaRPr>
          </a:p>
          <a:p>
            <a:pPr algn="just"/>
            <a:r>
              <a:rPr lang="ar-SA" sz="3600" dirty="0" smtClean="0">
                <a:cs typeface="B Lotus" panose="00000400000000000000" pitchFamily="2" charset="-78"/>
              </a:rPr>
              <a:t> بررسی </a:t>
            </a:r>
            <a:r>
              <a:rPr lang="ar-SA" sz="3600" dirty="0">
                <a:cs typeface="B Lotus" panose="00000400000000000000" pitchFamily="2" charset="-78"/>
              </a:rPr>
              <a:t>جامعیت و مانعیت (مباحثی که بایستی مطرح شوند ولی در کتاب وجود ندارند و یا در کتاب آمده </a:t>
            </a:r>
            <a:r>
              <a:rPr lang="en-US" sz="3600" dirty="0">
                <a:cs typeface="B Lotus" panose="00000400000000000000" pitchFamily="2" charset="-78"/>
              </a:rPr>
              <a:t>‫</a:t>
            </a:r>
            <a:r>
              <a:rPr lang="ar-SA" sz="3600" dirty="0">
                <a:cs typeface="B Lotus" panose="00000400000000000000" pitchFamily="2" charset="-78"/>
              </a:rPr>
              <a:t>اند ولی ارتباطی با موضوع ندارد</a:t>
            </a:r>
            <a:r>
              <a:rPr lang="ar-SA" sz="3600" dirty="0" smtClean="0">
                <a:cs typeface="B Lotus" panose="00000400000000000000" pitchFamily="2" charset="-78"/>
              </a:rPr>
              <a:t>)</a:t>
            </a:r>
            <a:endParaRPr lang="fa-IR" sz="3600" dirty="0" smtClean="0">
              <a:cs typeface="B Lotus" panose="00000400000000000000" pitchFamily="2" charset="-78"/>
            </a:endParaRPr>
          </a:p>
          <a:p>
            <a:pPr algn="just"/>
            <a:r>
              <a:rPr lang="ar-SA" sz="3600" dirty="0" smtClean="0">
                <a:cs typeface="B Lotus" panose="00000400000000000000" pitchFamily="2" charset="-78"/>
              </a:rPr>
              <a:t>مقایسه </a:t>
            </a:r>
            <a:r>
              <a:rPr lang="ar-SA" sz="3600" dirty="0">
                <a:cs typeface="B Lotus" panose="00000400000000000000" pitchFamily="2" charset="-78"/>
              </a:rPr>
              <a:t>کتاب با سایر منابع مشابه </a:t>
            </a:r>
            <a:endParaRPr lang="en-US" sz="3600" dirty="0">
              <a:cs typeface="B Lotus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26515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ar-SA" dirty="0">
                <a:cs typeface="B Lotus" panose="00000400000000000000" pitchFamily="2" charset="-78"/>
              </a:rPr>
              <a:t>در کتاب های ترجمه </a:t>
            </a:r>
            <a:endParaRPr lang="en-US" dirty="0">
              <a:cs typeface="B Lotus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3600" dirty="0" smtClean="0">
                <a:cs typeface="B Lotus" panose="00000400000000000000" pitchFamily="2" charset="-78"/>
              </a:rPr>
              <a:t> </a:t>
            </a:r>
            <a:r>
              <a:rPr lang="ar-SA" sz="3600" dirty="0" smtClean="0">
                <a:cs typeface="B Lotus" panose="00000400000000000000" pitchFamily="2" charset="-78"/>
              </a:rPr>
              <a:t>آیا کتاب قبلاً ترجمه شده است؟ در صورت مثبت بودن؛ ارائه مشخصات کتابشناختی آن و همچنین بیان وجوه تشابه و تمایز آنها </a:t>
            </a:r>
            <a:endParaRPr lang="fa-IR" sz="3600" dirty="0" smtClean="0">
              <a:cs typeface="B Lotus" panose="00000400000000000000" pitchFamily="2" charset="-78"/>
            </a:endParaRPr>
          </a:p>
          <a:p>
            <a:r>
              <a:rPr lang="ar-SA" sz="3600" dirty="0">
                <a:cs typeface="B Lotus" panose="00000400000000000000" pitchFamily="2" charset="-78"/>
              </a:rPr>
              <a:t>ذکر عنوان به زبان اصلی</a:t>
            </a:r>
            <a:endParaRPr lang="fa-IR" sz="3600" dirty="0">
              <a:cs typeface="B Lotus" panose="00000400000000000000" pitchFamily="2" charset="-78"/>
            </a:endParaRPr>
          </a:p>
          <a:p>
            <a:endParaRPr lang="fa-IR" sz="3600" dirty="0">
              <a:cs typeface="B Lotus" panose="00000400000000000000" pitchFamily="2" charset="-78"/>
            </a:endParaRPr>
          </a:p>
          <a:p>
            <a:r>
              <a:rPr lang="en-US" sz="3600" dirty="0">
                <a:cs typeface="B Lotus" panose="00000400000000000000" pitchFamily="2" charset="-78"/>
              </a:rPr>
              <a:t> </a:t>
            </a:r>
            <a:r>
              <a:rPr lang="ar-SA" sz="3600" dirty="0">
                <a:solidFill>
                  <a:srgbClr val="FF0000"/>
                </a:solidFill>
                <a:cs typeface="B Lotus" panose="00000400000000000000" pitchFamily="2" charset="-78"/>
              </a:rPr>
              <a:t>معرفی مترجم </a:t>
            </a:r>
            <a:r>
              <a:rPr lang="ar-SA" sz="3600" dirty="0">
                <a:cs typeface="B Lotus" panose="00000400000000000000" pitchFamily="2" charset="-78"/>
              </a:rPr>
              <a:t>و فعالیت‏ های قبلی او</a:t>
            </a:r>
            <a:endParaRPr lang="fa-IR" sz="3600" dirty="0">
              <a:cs typeface="B Lotus" panose="00000400000000000000" pitchFamily="2" charset="-78"/>
            </a:endParaRPr>
          </a:p>
          <a:p>
            <a:endParaRPr lang="fa-IR" sz="3600" dirty="0">
              <a:cs typeface="B Lotus" panose="00000400000000000000" pitchFamily="2" charset="-78"/>
            </a:endParaRPr>
          </a:p>
          <a:p>
            <a:r>
              <a:rPr lang="ar-SA" sz="3600" dirty="0">
                <a:cs typeface="B Lotus" panose="00000400000000000000" pitchFamily="2" charset="-78"/>
              </a:rPr>
              <a:t>ارزیابی </a:t>
            </a:r>
            <a:r>
              <a:rPr lang="ar-SA" sz="3600" dirty="0">
                <a:solidFill>
                  <a:srgbClr val="FF0000"/>
                </a:solidFill>
                <a:cs typeface="B Lotus" panose="00000400000000000000" pitchFamily="2" charset="-78"/>
              </a:rPr>
              <a:t>کیفیت ترجمه </a:t>
            </a:r>
            <a:r>
              <a:rPr lang="ar-SA" sz="3600" dirty="0">
                <a:cs typeface="B Lotus" panose="00000400000000000000" pitchFamily="2" charset="-78"/>
              </a:rPr>
              <a:t>با استناد به شواهدی از متن </a:t>
            </a:r>
            <a:endParaRPr lang="en-US" sz="3600" dirty="0">
              <a:cs typeface="B Lotus" panose="00000400000000000000" pitchFamily="2" charset="-78"/>
            </a:endParaRPr>
          </a:p>
          <a:p>
            <a:pPr marL="0" indent="0">
              <a:buNone/>
            </a:pPr>
            <a:r>
              <a:rPr lang="en-US" sz="3600" dirty="0" smtClean="0">
                <a:cs typeface="B Lotus" panose="00000400000000000000" pitchFamily="2" charset="-78"/>
              </a:rPr>
              <a:t> </a:t>
            </a:r>
            <a:endParaRPr lang="en-US" sz="3600" dirty="0">
              <a:cs typeface="B Lotus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71753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1328" y="685800"/>
            <a:ext cx="7467600" cy="533400"/>
          </a:xfrm>
        </p:spPr>
        <p:txBody>
          <a:bodyPr>
            <a:normAutofit fontScale="90000"/>
          </a:bodyPr>
          <a:lstStyle/>
          <a:p>
            <a:pPr algn="r"/>
            <a:r>
              <a:rPr lang="fa-IR" dirty="0">
                <a:solidFill>
                  <a:schemeClr val="tx1"/>
                </a:solidFill>
                <a:latin typeface="Nazanin"/>
                <a:cs typeface="B Lotus" panose="00000400000000000000" pitchFamily="2" charset="-78"/>
              </a:rPr>
              <a:t>4. معرفی و نقد کتاب: از کجا شروع کنیم</a:t>
            </a:r>
            <a:r>
              <a:rPr lang="fa-IR" dirty="0" smtClean="0">
                <a:solidFill>
                  <a:schemeClr val="tx1"/>
                </a:solidFill>
                <a:latin typeface="Nazanin"/>
                <a:cs typeface="B Lotus" panose="00000400000000000000" pitchFamily="2" charset="-78"/>
              </a:rPr>
              <a:t>!</a:t>
            </a:r>
            <a:br>
              <a:rPr lang="fa-IR" dirty="0" smtClean="0">
                <a:solidFill>
                  <a:schemeClr val="tx1"/>
                </a:solidFill>
                <a:latin typeface="Nazanin"/>
                <a:cs typeface="B Lotus" panose="00000400000000000000" pitchFamily="2" charset="-78"/>
              </a:rPr>
            </a:br>
            <a:r>
              <a:rPr lang="fa-IR" dirty="0" smtClean="0">
                <a:solidFill>
                  <a:schemeClr val="tx1"/>
                </a:solidFill>
                <a:latin typeface="Nazanin"/>
                <a:cs typeface="B Lotus" panose="00000400000000000000" pitchFamily="2" charset="-78"/>
              </a:rPr>
              <a:t/>
            </a:r>
            <a:br>
              <a:rPr lang="fa-IR" dirty="0" smtClean="0">
                <a:solidFill>
                  <a:schemeClr val="tx1"/>
                </a:solidFill>
                <a:latin typeface="Nazanin"/>
                <a:cs typeface="B Lotus" panose="00000400000000000000" pitchFamily="2" charset="-78"/>
              </a:rPr>
            </a:br>
            <a:r>
              <a:rPr lang="fa-IR" dirty="0" smtClean="0">
                <a:solidFill>
                  <a:srgbClr val="FF0000"/>
                </a:solidFill>
                <a:latin typeface="Nazanin"/>
                <a:cs typeface="B Lotus" panose="00000400000000000000" pitchFamily="2" charset="-78"/>
              </a:rPr>
              <a:t>برخی نکات مهم و قابل توجه!!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64457" y="1524000"/>
            <a:ext cx="7841343" cy="4873752"/>
          </a:xfrm>
        </p:spPr>
        <p:txBody>
          <a:bodyPr>
            <a:normAutofit/>
          </a:bodyPr>
          <a:lstStyle/>
          <a:p>
            <a:endParaRPr lang="fa-IR" sz="3600" dirty="0" smtClean="0">
              <a:cs typeface="B Lotus" panose="00000400000000000000" pitchFamily="2" charset="-78"/>
            </a:endParaRPr>
          </a:p>
          <a:p>
            <a:r>
              <a:rPr lang="fa-IR" sz="3200" dirty="0">
                <a:solidFill>
                  <a:srgbClr val="FF0000"/>
                </a:solidFill>
                <a:latin typeface="Nazanin"/>
                <a:cs typeface="B Lotus" panose="00000400000000000000" pitchFamily="2" charset="-78"/>
              </a:rPr>
              <a:t>بهره گیری از مهارت </a:t>
            </a:r>
            <a:r>
              <a:rPr lang="fa-IR" sz="3200" dirty="0" smtClean="0">
                <a:solidFill>
                  <a:srgbClr val="FF0000"/>
                </a:solidFill>
                <a:latin typeface="Nazanin"/>
                <a:cs typeface="B Lotus" panose="00000400000000000000" pitchFamily="2" charset="-78"/>
              </a:rPr>
              <a:t>ها</a:t>
            </a:r>
          </a:p>
          <a:p>
            <a:r>
              <a:rPr lang="fa-IR" sz="3200" dirty="0">
                <a:cs typeface="B Lotus" panose="00000400000000000000" pitchFamily="2" charset="-78"/>
              </a:rPr>
              <a:t>از مهارت های توصیف، تحلیل و تفسیر استفاده کنیم</a:t>
            </a:r>
          </a:p>
          <a:p>
            <a:r>
              <a:rPr lang="fa-IR" sz="3200" dirty="0">
                <a:cs typeface="B Lotus" panose="00000400000000000000" pitchFamily="2" charset="-78"/>
              </a:rPr>
              <a:t> اظهارنظر شخصیِ منتقد =  ارزشمندی نقد </a:t>
            </a:r>
          </a:p>
          <a:p>
            <a:endParaRPr lang="fa-IR" sz="3200" dirty="0">
              <a:cs typeface="B Lotus" panose="00000400000000000000" pitchFamily="2" charset="-78"/>
            </a:endParaRPr>
          </a:p>
          <a:p>
            <a:r>
              <a:rPr lang="fa-IR" sz="3200" dirty="0">
                <a:cs typeface="B Lotus" panose="00000400000000000000" pitchFamily="2" charset="-78"/>
              </a:rPr>
              <a:t>اشاره به میزان موفقیت نویسنده در طرح مباحث </a:t>
            </a:r>
          </a:p>
          <a:p>
            <a:r>
              <a:rPr lang="fa-IR" sz="3200" dirty="0">
                <a:cs typeface="B Lotus" panose="00000400000000000000" pitchFamily="2" charset="-78"/>
              </a:rPr>
              <a:t>اعتبار نقدِی که می نویسیم، بسیار مهم است در حد امکان نباید خدشه ای وارد نشود. </a:t>
            </a:r>
          </a:p>
          <a:p>
            <a:endParaRPr lang="fa-IR" sz="3200" dirty="0" smtClean="0">
              <a:solidFill>
                <a:srgbClr val="FF0000"/>
              </a:solidFill>
              <a:latin typeface="Nazanin"/>
              <a:cs typeface="B Lotus" panose="00000400000000000000" pitchFamily="2" charset="-78"/>
            </a:endParaRPr>
          </a:p>
          <a:p>
            <a:endParaRPr lang="fa-IR" sz="3600" dirty="0">
              <a:cs typeface="B Lotus" panose="00000400000000000000" pitchFamily="2" charset="-78"/>
            </a:endParaRPr>
          </a:p>
          <a:p>
            <a:endParaRPr lang="en-US" sz="3600" dirty="0">
              <a:cs typeface="B Lotus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42189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1328" y="685800"/>
            <a:ext cx="7467600" cy="533400"/>
          </a:xfrm>
        </p:spPr>
        <p:txBody>
          <a:bodyPr>
            <a:normAutofit fontScale="90000"/>
          </a:bodyPr>
          <a:lstStyle/>
          <a:p>
            <a:pPr algn="r"/>
            <a:r>
              <a:rPr lang="fa-IR" dirty="0">
                <a:solidFill>
                  <a:schemeClr val="tx1"/>
                </a:solidFill>
                <a:latin typeface="Nazanin"/>
                <a:cs typeface="B Lotus" panose="00000400000000000000" pitchFamily="2" charset="-78"/>
              </a:rPr>
              <a:t>4. معرفی و نقد کتاب: از کجا شروع کنیم</a:t>
            </a:r>
            <a:r>
              <a:rPr lang="fa-IR" dirty="0" smtClean="0">
                <a:solidFill>
                  <a:schemeClr val="tx1"/>
                </a:solidFill>
                <a:latin typeface="Nazanin"/>
                <a:cs typeface="B Lotus" panose="00000400000000000000" pitchFamily="2" charset="-78"/>
              </a:rPr>
              <a:t>!</a:t>
            </a:r>
            <a:br>
              <a:rPr lang="fa-IR" dirty="0" smtClean="0">
                <a:solidFill>
                  <a:schemeClr val="tx1"/>
                </a:solidFill>
                <a:latin typeface="Nazanin"/>
                <a:cs typeface="B Lotus" panose="00000400000000000000" pitchFamily="2" charset="-78"/>
              </a:rPr>
            </a:br>
            <a:r>
              <a:rPr lang="fa-IR" dirty="0" smtClean="0">
                <a:solidFill>
                  <a:schemeClr val="tx1"/>
                </a:solidFill>
                <a:latin typeface="Nazanin"/>
                <a:cs typeface="B Lotus" panose="00000400000000000000" pitchFamily="2" charset="-78"/>
              </a:rPr>
              <a:t/>
            </a:r>
            <a:br>
              <a:rPr lang="fa-IR" dirty="0" smtClean="0">
                <a:solidFill>
                  <a:schemeClr val="tx1"/>
                </a:solidFill>
                <a:latin typeface="Nazanin"/>
                <a:cs typeface="B Lotus" panose="00000400000000000000" pitchFamily="2" charset="-78"/>
              </a:rPr>
            </a:br>
            <a:r>
              <a:rPr lang="fa-IR" dirty="0" smtClean="0">
                <a:solidFill>
                  <a:srgbClr val="FF0000"/>
                </a:solidFill>
                <a:latin typeface="Nazanin"/>
                <a:cs typeface="B Lotus" panose="00000400000000000000" pitchFamily="2" charset="-78"/>
              </a:rPr>
              <a:t>برخی نکات مهم و قابل توجه!!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64457" y="1524000"/>
            <a:ext cx="7841343" cy="4873752"/>
          </a:xfrm>
        </p:spPr>
        <p:txBody>
          <a:bodyPr>
            <a:normAutofit fontScale="85000" lnSpcReduction="10000"/>
          </a:bodyPr>
          <a:lstStyle/>
          <a:p>
            <a:endParaRPr lang="fa-IR" sz="3600" dirty="0" smtClean="0">
              <a:cs typeface="B Lotus" panose="00000400000000000000" pitchFamily="2" charset="-78"/>
            </a:endParaRPr>
          </a:p>
          <a:p>
            <a:r>
              <a:rPr lang="fa-IR" sz="4600" dirty="0" smtClean="0">
                <a:cs typeface="B Lotus" panose="00000400000000000000" pitchFamily="2" charset="-78"/>
              </a:rPr>
              <a:t>مسئول پاسخگویی به ادعاهای مطرح شده در معرفی و نقد هستیم</a:t>
            </a:r>
          </a:p>
          <a:p>
            <a:r>
              <a:rPr lang="fa-IR" sz="4600" dirty="0" smtClean="0">
                <a:cs typeface="B Lotus" panose="00000400000000000000" pitchFamily="2" charset="-78"/>
              </a:rPr>
              <a:t>سوگیری </a:t>
            </a:r>
            <a:r>
              <a:rPr lang="fa-IR" sz="4600" dirty="0">
                <a:cs typeface="B Lotus" panose="00000400000000000000" pitchFamily="2" charset="-78"/>
              </a:rPr>
              <a:t>ممنوع!</a:t>
            </a:r>
          </a:p>
          <a:p>
            <a:r>
              <a:rPr lang="fa-IR" sz="4600" dirty="0">
                <a:cs typeface="B Lotus" panose="00000400000000000000" pitchFamily="2" charset="-78"/>
              </a:rPr>
              <a:t>توصیه های تکراری در انتهای نقد جالب نیست.</a:t>
            </a:r>
          </a:p>
          <a:p>
            <a:r>
              <a:rPr lang="fa-IR" sz="4600" dirty="0">
                <a:cs typeface="B Lotus" panose="00000400000000000000" pitchFamily="2" charset="-78"/>
              </a:rPr>
              <a:t>در شروع نقد بهتر است از کلی گویی و آوردن اصطلاحات و مباحث تکراری پرهیز کنیم.... عصر اطلاعات، افزایش حجم اطلاعات و ...</a:t>
            </a:r>
          </a:p>
          <a:p>
            <a:endParaRPr lang="fa-IR" sz="4600" dirty="0">
              <a:cs typeface="B Lotus" panose="00000400000000000000" pitchFamily="2" charset="-78"/>
            </a:endParaRPr>
          </a:p>
          <a:p>
            <a:endParaRPr lang="en-US" sz="3600" dirty="0">
              <a:cs typeface="B Lotus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55200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1328" y="685800"/>
            <a:ext cx="7467600" cy="533400"/>
          </a:xfrm>
        </p:spPr>
        <p:txBody>
          <a:bodyPr>
            <a:normAutofit fontScale="90000"/>
          </a:bodyPr>
          <a:lstStyle/>
          <a:p>
            <a:pPr algn="r"/>
            <a:r>
              <a:rPr lang="fa-IR" dirty="0">
                <a:solidFill>
                  <a:schemeClr val="tx1"/>
                </a:solidFill>
                <a:latin typeface="Nazanin"/>
                <a:cs typeface="B Lotus" panose="00000400000000000000" pitchFamily="2" charset="-78"/>
              </a:rPr>
              <a:t>4. معرفی و نقد کتاب: از کجا شروع کنیم</a:t>
            </a:r>
            <a:r>
              <a:rPr lang="fa-IR" dirty="0" smtClean="0">
                <a:solidFill>
                  <a:schemeClr val="tx1"/>
                </a:solidFill>
                <a:latin typeface="Nazanin"/>
                <a:cs typeface="B Lotus" panose="00000400000000000000" pitchFamily="2" charset="-78"/>
              </a:rPr>
              <a:t>!</a:t>
            </a:r>
            <a:br>
              <a:rPr lang="fa-IR" dirty="0" smtClean="0">
                <a:solidFill>
                  <a:schemeClr val="tx1"/>
                </a:solidFill>
                <a:latin typeface="Nazanin"/>
                <a:cs typeface="B Lotus" panose="00000400000000000000" pitchFamily="2" charset="-78"/>
              </a:rPr>
            </a:br>
            <a:r>
              <a:rPr lang="fa-IR" dirty="0" smtClean="0">
                <a:solidFill>
                  <a:schemeClr val="tx1"/>
                </a:solidFill>
                <a:latin typeface="Nazanin"/>
                <a:cs typeface="B Lotus" panose="00000400000000000000" pitchFamily="2" charset="-78"/>
              </a:rPr>
              <a:t/>
            </a:r>
            <a:br>
              <a:rPr lang="fa-IR" dirty="0" smtClean="0">
                <a:solidFill>
                  <a:schemeClr val="tx1"/>
                </a:solidFill>
                <a:latin typeface="Nazanin"/>
                <a:cs typeface="B Lotus" panose="00000400000000000000" pitchFamily="2" charset="-78"/>
              </a:rPr>
            </a:br>
            <a:r>
              <a:rPr lang="fa-IR" dirty="0" smtClean="0">
                <a:solidFill>
                  <a:srgbClr val="FF0000"/>
                </a:solidFill>
                <a:latin typeface="Nazanin"/>
                <a:cs typeface="B Lotus" panose="00000400000000000000" pitchFamily="2" charset="-78"/>
              </a:rPr>
              <a:t>برخی نکات مهم و قابل توجه!!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" y="1524000"/>
            <a:ext cx="8305800" cy="4873752"/>
          </a:xfrm>
        </p:spPr>
        <p:txBody>
          <a:bodyPr>
            <a:normAutofit fontScale="85000" lnSpcReduction="20000"/>
          </a:bodyPr>
          <a:lstStyle/>
          <a:p>
            <a:endParaRPr lang="fa-IR" sz="3600" dirty="0" smtClean="0">
              <a:cs typeface="B Lotus" panose="00000400000000000000" pitchFamily="2" charset="-78"/>
            </a:endParaRPr>
          </a:p>
          <a:p>
            <a:r>
              <a:rPr lang="fa-IR" sz="4600" dirty="0" smtClean="0">
                <a:cs typeface="B Lotus" panose="00000400000000000000" pitchFamily="2" charset="-78"/>
              </a:rPr>
              <a:t>ارائه </a:t>
            </a:r>
            <a:r>
              <a:rPr lang="ar-SA" sz="4600" dirty="0" smtClean="0">
                <a:cs typeface="B Lotus" panose="00000400000000000000" pitchFamily="2" charset="-78"/>
              </a:rPr>
              <a:t>مطالب</a:t>
            </a:r>
            <a:r>
              <a:rPr lang="fa-IR" sz="4600" dirty="0" smtClean="0">
                <a:cs typeface="B Lotus" panose="00000400000000000000" pitchFamily="2" charset="-78"/>
              </a:rPr>
              <a:t> نقد کننده، </a:t>
            </a:r>
            <a:r>
              <a:rPr lang="fa-IR" sz="4600" dirty="0">
                <a:cs typeface="B Lotus" panose="00000400000000000000" pitchFamily="2" charset="-78"/>
              </a:rPr>
              <a:t>به صورت</a:t>
            </a:r>
            <a:r>
              <a:rPr lang="ar-SA" sz="4600" dirty="0">
                <a:cs typeface="B Lotus" panose="00000400000000000000" pitchFamily="2" charset="-78"/>
              </a:rPr>
              <a:t> </a:t>
            </a:r>
            <a:r>
              <a:rPr lang="ar-SA" sz="4600" dirty="0">
                <a:solidFill>
                  <a:srgbClr val="FF0000"/>
                </a:solidFill>
                <a:cs typeface="B Lotus" panose="00000400000000000000" pitchFamily="2" charset="-78"/>
              </a:rPr>
              <a:t>مستدل و مستند </a:t>
            </a:r>
            <a:r>
              <a:rPr lang="ar-SA" sz="4600" dirty="0">
                <a:cs typeface="B Lotus" panose="00000400000000000000" pitchFamily="2" charset="-78"/>
              </a:rPr>
              <a:t>در مباحث مطرح شده در</a:t>
            </a:r>
            <a:r>
              <a:rPr lang="fa-IR" sz="4600" dirty="0">
                <a:cs typeface="B Lotus" panose="00000400000000000000" pitchFamily="2" charset="-78"/>
              </a:rPr>
              <a:t> معرفی و نقد </a:t>
            </a:r>
            <a:r>
              <a:rPr lang="ar-SA" sz="4600" dirty="0" smtClean="0">
                <a:cs typeface="B Lotus" panose="00000400000000000000" pitchFamily="2" charset="-78"/>
              </a:rPr>
              <a:t>اثر</a:t>
            </a:r>
            <a:endParaRPr lang="fa-IR" sz="4600" dirty="0" smtClean="0">
              <a:cs typeface="B Lotus" panose="00000400000000000000" pitchFamily="2" charset="-78"/>
            </a:endParaRPr>
          </a:p>
          <a:p>
            <a:r>
              <a:rPr lang="fa-IR" sz="4600" dirty="0">
                <a:solidFill>
                  <a:srgbClr val="FF0000"/>
                </a:solidFill>
                <a:cs typeface="B Lotus" panose="00000400000000000000" pitchFamily="2" charset="-78"/>
              </a:rPr>
              <a:t>روش های ارتباط با نویسنده </a:t>
            </a:r>
            <a:r>
              <a:rPr lang="fa-IR" sz="4600" dirty="0">
                <a:cs typeface="B Lotus" panose="00000400000000000000" pitchFamily="2" charset="-78"/>
              </a:rPr>
              <a:t>اثر (اشاره به ایمیل، شماره تماس و ...)</a:t>
            </a:r>
          </a:p>
          <a:p>
            <a:r>
              <a:rPr lang="ar-SA" sz="4600" dirty="0">
                <a:cs typeface="B Lotus" panose="00000400000000000000" pitchFamily="2" charset="-78"/>
              </a:rPr>
              <a:t>ارائه </a:t>
            </a:r>
            <a:r>
              <a:rPr lang="ar-SA" sz="4600" dirty="0">
                <a:solidFill>
                  <a:srgbClr val="FF0000"/>
                </a:solidFill>
                <a:cs typeface="B Lotus" panose="00000400000000000000" pitchFamily="2" charset="-78"/>
              </a:rPr>
              <a:t>جمع بندی کلی </a:t>
            </a:r>
            <a:r>
              <a:rPr lang="ar-SA" sz="4600" dirty="0">
                <a:cs typeface="B Lotus" panose="00000400000000000000" pitchFamily="2" charset="-78"/>
              </a:rPr>
              <a:t>از مطالب و بیان نظر کلی منتقد نسبت به منبع مورد نقد، به </a:t>
            </a:r>
            <a:r>
              <a:rPr lang="ar-SA" sz="4600" dirty="0">
                <a:solidFill>
                  <a:srgbClr val="FF0000"/>
                </a:solidFill>
                <a:cs typeface="B Lotus" panose="00000400000000000000" pitchFamily="2" charset="-78"/>
              </a:rPr>
              <a:t>کیفی ‏بودن </a:t>
            </a:r>
            <a:r>
              <a:rPr lang="ar-SA" sz="4600" dirty="0">
                <a:cs typeface="B Lotus" panose="00000400000000000000" pitchFamily="2" charset="-78"/>
              </a:rPr>
              <a:t>نقد کمک می‏ کند</a:t>
            </a:r>
            <a:r>
              <a:rPr lang="en-US" sz="4600" dirty="0">
                <a:cs typeface="B Lotus" panose="00000400000000000000" pitchFamily="2" charset="-78"/>
              </a:rPr>
              <a:t>.</a:t>
            </a:r>
            <a:endParaRPr lang="fa-IR" sz="4600" dirty="0">
              <a:cs typeface="B Lotus" panose="00000400000000000000" pitchFamily="2" charset="-78"/>
            </a:endParaRPr>
          </a:p>
          <a:p>
            <a:r>
              <a:rPr lang="ar-SA" sz="4600" dirty="0" smtClean="0">
                <a:cs typeface="B Lotus" panose="00000400000000000000" pitchFamily="2" charset="-78"/>
              </a:rPr>
              <a:t> </a:t>
            </a:r>
            <a:endParaRPr lang="fa-IR" sz="4600" dirty="0">
              <a:cs typeface="B Lotus" panose="00000400000000000000" pitchFamily="2" charset="-78"/>
            </a:endParaRPr>
          </a:p>
          <a:p>
            <a:endParaRPr lang="en-US" sz="3600" dirty="0">
              <a:cs typeface="B Lotus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42235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1328" y="685800"/>
            <a:ext cx="7467600" cy="533400"/>
          </a:xfrm>
        </p:spPr>
        <p:txBody>
          <a:bodyPr>
            <a:normAutofit fontScale="90000"/>
          </a:bodyPr>
          <a:lstStyle/>
          <a:p>
            <a:pPr algn="r"/>
            <a:r>
              <a:rPr lang="fa-IR" dirty="0">
                <a:solidFill>
                  <a:schemeClr val="tx1"/>
                </a:solidFill>
                <a:latin typeface="Nazanin"/>
                <a:cs typeface="B Lotus" panose="00000400000000000000" pitchFamily="2" charset="-78"/>
              </a:rPr>
              <a:t>4. معرفی و نقد کتاب: از کجا شروع کنیم</a:t>
            </a:r>
            <a:r>
              <a:rPr lang="fa-IR" dirty="0" smtClean="0">
                <a:solidFill>
                  <a:schemeClr val="tx1"/>
                </a:solidFill>
                <a:latin typeface="Nazanin"/>
                <a:cs typeface="B Lotus" panose="00000400000000000000" pitchFamily="2" charset="-78"/>
              </a:rPr>
              <a:t>!</a:t>
            </a:r>
            <a:br>
              <a:rPr lang="fa-IR" dirty="0" smtClean="0">
                <a:solidFill>
                  <a:schemeClr val="tx1"/>
                </a:solidFill>
                <a:latin typeface="Nazanin"/>
                <a:cs typeface="B Lotus" panose="00000400000000000000" pitchFamily="2" charset="-78"/>
              </a:rPr>
            </a:br>
            <a:r>
              <a:rPr lang="fa-IR" dirty="0" smtClean="0">
                <a:solidFill>
                  <a:schemeClr val="tx1"/>
                </a:solidFill>
                <a:latin typeface="Nazanin"/>
                <a:cs typeface="B Lotus" panose="00000400000000000000" pitchFamily="2" charset="-78"/>
              </a:rPr>
              <a:t/>
            </a:r>
            <a:br>
              <a:rPr lang="fa-IR" dirty="0" smtClean="0">
                <a:solidFill>
                  <a:schemeClr val="tx1"/>
                </a:solidFill>
                <a:latin typeface="Nazanin"/>
                <a:cs typeface="B Lotus" panose="00000400000000000000" pitchFamily="2" charset="-78"/>
              </a:rPr>
            </a:br>
            <a:r>
              <a:rPr lang="fa-IR" dirty="0" smtClean="0">
                <a:solidFill>
                  <a:srgbClr val="FF0000"/>
                </a:solidFill>
                <a:latin typeface="Nazanin"/>
                <a:cs typeface="B Lotus" panose="00000400000000000000" pitchFamily="2" charset="-78"/>
              </a:rPr>
              <a:t>برخی نکات مهم و قابل توجه!!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" y="1524000"/>
            <a:ext cx="8305800" cy="4873752"/>
          </a:xfrm>
        </p:spPr>
        <p:txBody>
          <a:bodyPr>
            <a:normAutofit lnSpcReduction="10000"/>
          </a:bodyPr>
          <a:lstStyle/>
          <a:p>
            <a:endParaRPr lang="fa-IR" sz="3600" dirty="0" smtClean="0">
              <a:cs typeface="B Lotus" panose="00000400000000000000" pitchFamily="2" charset="-78"/>
            </a:endParaRPr>
          </a:p>
          <a:p>
            <a:pPr algn="just"/>
            <a:r>
              <a:rPr lang="ar-SA" sz="4600" dirty="0" smtClean="0">
                <a:solidFill>
                  <a:srgbClr val="FF0000"/>
                </a:solidFill>
                <a:cs typeface="B Lotus" panose="00000400000000000000" pitchFamily="2" charset="-78"/>
              </a:rPr>
              <a:t>مراعات </a:t>
            </a:r>
            <a:r>
              <a:rPr lang="ar-SA" sz="4600" dirty="0">
                <a:solidFill>
                  <a:srgbClr val="FF0000"/>
                </a:solidFill>
                <a:cs typeface="B Lotus" panose="00000400000000000000" pitchFamily="2" charset="-78"/>
              </a:rPr>
              <a:t>اخلاق نقد </a:t>
            </a:r>
            <a:r>
              <a:rPr lang="ar-SA" sz="4600" dirty="0">
                <a:cs typeface="B Lotus" panose="00000400000000000000" pitchFamily="2" charset="-78"/>
              </a:rPr>
              <a:t>در مقاله رعایت شده باشد، از جمله آن</a:t>
            </a:r>
            <a:r>
              <a:rPr lang="en-US" sz="4600" dirty="0">
                <a:cs typeface="B Lotus" panose="00000400000000000000" pitchFamily="2" charset="-78"/>
              </a:rPr>
              <a:t>‫</a:t>
            </a:r>
            <a:r>
              <a:rPr lang="ar-SA" sz="4600" dirty="0">
                <a:cs typeface="B Lotus" panose="00000400000000000000" pitchFamily="2" charset="-78"/>
              </a:rPr>
              <a:t>که مقاله به نقد نوشته بپردازد نه نقد نویسنده. </a:t>
            </a:r>
            <a:endParaRPr lang="fa-IR" sz="4600" dirty="0">
              <a:cs typeface="B Lotus" panose="00000400000000000000" pitchFamily="2" charset="-78"/>
            </a:endParaRPr>
          </a:p>
          <a:p>
            <a:pPr algn="just"/>
            <a:r>
              <a:rPr lang="ar-SA" sz="4600" dirty="0">
                <a:cs typeface="B Lotus" panose="00000400000000000000" pitchFamily="2" charset="-78"/>
              </a:rPr>
              <a:t>مقاله باید بر </a:t>
            </a:r>
            <a:r>
              <a:rPr lang="ar-SA" sz="4600" dirty="0">
                <a:solidFill>
                  <a:srgbClr val="FF0000"/>
                </a:solidFill>
                <a:cs typeface="B Lotus" panose="00000400000000000000" pitchFamily="2" charset="-78"/>
              </a:rPr>
              <a:t>روش علمی و متقن </a:t>
            </a:r>
            <a:r>
              <a:rPr lang="ar-SA" sz="4600" dirty="0">
                <a:cs typeface="B Lotus" panose="00000400000000000000" pitchFamily="2" charset="-78"/>
              </a:rPr>
              <a:t>در نقد یک اثر مبتنی باشد</a:t>
            </a:r>
            <a:r>
              <a:rPr lang="en-US" sz="4600" dirty="0">
                <a:cs typeface="B Lotus" panose="00000400000000000000" pitchFamily="2" charset="-78"/>
              </a:rPr>
              <a:t>.</a:t>
            </a:r>
            <a:endParaRPr lang="fa-IR" sz="4600" dirty="0">
              <a:cs typeface="B Lotus" panose="00000400000000000000" pitchFamily="2" charset="-78"/>
            </a:endParaRPr>
          </a:p>
          <a:p>
            <a:pPr algn="just"/>
            <a:r>
              <a:rPr lang="ar-SA" sz="4600" dirty="0" smtClean="0">
                <a:cs typeface="B Lotus" panose="00000400000000000000" pitchFamily="2" charset="-78"/>
              </a:rPr>
              <a:t> </a:t>
            </a:r>
            <a:endParaRPr lang="fa-IR" sz="4600" dirty="0">
              <a:cs typeface="B Lotus" panose="00000400000000000000" pitchFamily="2" charset="-78"/>
            </a:endParaRPr>
          </a:p>
          <a:p>
            <a:endParaRPr lang="en-US" sz="3600" dirty="0">
              <a:cs typeface="B Lotus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86204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365" y="127391"/>
            <a:ext cx="8349669" cy="1828800"/>
          </a:xfrm>
        </p:spPr>
        <p:txBody>
          <a:bodyPr>
            <a:normAutofit fontScale="90000"/>
          </a:bodyPr>
          <a:lstStyle/>
          <a:p>
            <a:pPr lvl="0" algn="ctr" eaLnBrk="0" fontAlgn="base" hangingPunct="0">
              <a:spcAft>
                <a:spcPct val="0"/>
              </a:spcAft>
            </a:pPr>
            <a:r>
              <a:rPr lang="fa-IR" altLang="en-US" sz="4400" cap="none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5. نمونه </a:t>
            </a:r>
            <a:r>
              <a:rPr lang="fa-IR" altLang="en-US" sz="4400" cap="none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نشریات حوزه </a:t>
            </a:r>
            <a:r>
              <a:rPr lang="fa-IR" altLang="en-US" sz="4400" cap="none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نقد</a:t>
            </a:r>
            <a:br>
              <a:rPr lang="fa-IR" altLang="en-US" sz="4400" cap="none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Mitra" panose="00000400000000000000" pitchFamily="2" charset="-78"/>
              </a:rPr>
            </a:br>
            <a:r>
              <a:rPr lang="fa-IR" altLang="en-US" sz="4400" cap="none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/>
            </a:r>
            <a:br>
              <a:rPr lang="fa-IR" altLang="en-US" sz="4400" cap="none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Mitra" panose="00000400000000000000" pitchFamily="2" charset="-78"/>
              </a:rPr>
            </a:br>
            <a:r>
              <a:rPr lang="en-US" altLang="en-US" sz="4400" cap="none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http</a:t>
            </a:r>
            <a:r>
              <a:rPr lang="en-US" altLang="en-US" sz="4400" cap="none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://</a:t>
            </a:r>
            <a:r>
              <a:rPr lang="en-US" altLang="en-US" sz="4400" cap="none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faslnameh.org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2" descr="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33600"/>
            <a:ext cx="8915400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35433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570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00" y="457200"/>
            <a:ext cx="8382000" cy="1066800"/>
          </a:xfrm>
        </p:spPr>
        <p:txBody>
          <a:bodyPr>
            <a:normAutofit fontScale="90000"/>
          </a:bodyPr>
          <a:lstStyle/>
          <a:p>
            <a:pPr algn="r"/>
            <a:r>
              <a:rPr lang="fa-IR" altLang="en-US" sz="1600" cap="none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5. </a:t>
            </a:r>
            <a:r>
              <a:rPr lang="fa-IR" altLang="en-US" sz="1600" cap="none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نمونه نشریات حوزه نقد </a:t>
            </a:r>
            <a:r>
              <a:rPr lang="fa-IR" altLang="en-US" sz="1600" cap="none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/>
            </a:r>
            <a:br>
              <a:rPr lang="fa-IR" altLang="en-US" sz="1600" cap="none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Mitra" panose="00000400000000000000" pitchFamily="2" charset="-78"/>
              </a:rPr>
            </a:br>
            <a:r>
              <a:rPr lang="fa-IR" altLang="en-US" sz="3200" cap="none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/>
            </a:r>
            <a:br>
              <a:rPr lang="fa-IR" altLang="en-US" sz="3200" cap="none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Mitra" panose="00000400000000000000" pitchFamily="2" charset="-78"/>
              </a:rPr>
            </a:br>
            <a:r>
              <a:rPr lang="ar-SA" b="1" dirty="0" smtClean="0">
                <a:cs typeface="B Lotus" panose="00000400000000000000" pitchFamily="2" charset="-78"/>
              </a:rPr>
              <a:t>فصلنامه </a:t>
            </a:r>
            <a:r>
              <a:rPr lang="ar-SA" b="1" dirty="0">
                <a:cs typeface="B Lotus" panose="00000400000000000000" pitchFamily="2" charset="-78"/>
              </a:rPr>
              <a:t>نقد کتاب اطلاع رسانی و ارتباطات</a:t>
            </a:r>
            <a:r>
              <a:rPr lang="ar-SA" dirty="0">
                <a:cs typeface="B Lotus" panose="00000400000000000000" pitchFamily="2" charset="-78"/>
              </a:rPr>
              <a:t>  </a:t>
            </a:r>
            <a:r>
              <a:rPr lang="fa-IR" dirty="0">
                <a:cs typeface="B Lotus" panose="00000400000000000000" pitchFamily="2" charset="-78"/>
              </a:rPr>
              <a:t> </a:t>
            </a:r>
            <a:r>
              <a:rPr lang="en-US" dirty="0">
                <a:cs typeface="B Lotus" panose="00000400000000000000" pitchFamily="2" charset="-78"/>
              </a:rPr>
              <a:t/>
            </a:r>
            <a:br>
              <a:rPr lang="en-US" dirty="0">
                <a:cs typeface="B Lotus" panose="00000400000000000000" pitchFamily="2" charset="-78"/>
              </a:rPr>
            </a:br>
            <a:r>
              <a:rPr lang="en-US" dirty="0" smtClean="0">
                <a:solidFill>
                  <a:srgbClr val="FF0000"/>
                </a:solidFill>
                <a:cs typeface="B Lotus" panose="00000400000000000000" pitchFamily="2" charset="-78"/>
              </a:rPr>
              <a:t>icbr.faslnameh.org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77800" y="1828800"/>
            <a:ext cx="8610600" cy="4873752"/>
          </a:xfrm>
        </p:spPr>
        <p:txBody>
          <a:bodyPr>
            <a:normAutofit/>
          </a:bodyPr>
          <a:lstStyle/>
          <a:p>
            <a:r>
              <a:rPr lang="fa-IR" dirty="0"/>
              <a:t> </a:t>
            </a:r>
            <a:r>
              <a:rPr lang="fa-IR" sz="3200" b="1" dirty="0" smtClean="0">
                <a:cs typeface="B Lotus" panose="00000400000000000000" pitchFamily="2" charset="-78"/>
              </a:rPr>
              <a:t> </a:t>
            </a:r>
            <a:r>
              <a:rPr lang="ar-SA" sz="3200" b="1" dirty="0">
                <a:cs typeface="B Lotus" panose="00000400000000000000" pitchFamily="2" charset="-78"/>
              </a:rPr>
              <a:t>فصلنامه نقد کتاب اطلاع رسانی و ارتباطات</a:t>
            </a:r>
            <a:r>
              <a:rPr lang="ar-SA" sz="3200" dirty="0">
                <a:cs typeface="B Lotus" panose="00000400000000000000" pitchFamily="2" charset="-78"/>
              </a:rPr>
              <a:t>  </a:t>
            </a:r>
            <a:endParaRPr lang="fa-IR" sz="3200" dirty="0" smtClean="0">
              <a:cs typeface="B Lotus" panose="00000400000000000000" pitchFamily="2" charset="-78"/>
            </a:endParaRPr>
          </a:p>
          <a:p>
            <a:endParaRPr lang="fa-IR" sz="3200" dirty="0" smtClean="0">
              <a:cs typeface="B Lotus" panose="00000400000000000000" pitchFamily="2" charset="-78"/>
            </a:endParaRPr>
          </a:p>
          <a:p>
            <a:pPr algn="just"/>
            <a:r>
              <a:rPr lang="ar-SA" sz="3200" dirty="0">
                <a:cs typeface="B Lotus" panose="00000400000000000000" pitchFamily="2" charset="-78"/>
              </a:rPr>
              <a:t>با هدف </a:t>
            </a:r>
            <a:r>
              <a:rPr lang="ar-SA" sz="3200" u="sng" dirty="0">
                <a:cs typeface="B Lotus" panose="00000400000000000000" pitchFamily="2" charset="-78"/>
              </a:rPr>
              <a:t>اطلاع رسانی </a:t>
            </a:r>
            <a:r>
              <a:rPr lang="ar-SA" sz="3200" dirty="0">
                <a:cs typeface="B Lotus" panose="00000400000000000000" pitchFamily="2" charset="-78"/>
              </a:rPr>
              <a:t>و </a:t>
            </a:r>
            <a:r>
              <a:rPr lang="ar-SA" sz="3200" u="sng" dirty="0">
                <a:cs typeface="B Lotus" panose="00000400000000000000" pitchFamily="2" charset="-78"/>
              </a:rPr>
              <a:t>نقد و بررسی کتاب </a:t>
            </a:r>
            <a:r>
              <a:rPr lang="ar-SA" sz="3200" dirty="0">
                <a:cs typeface="B Lotus" panose="00000400000000000000" pitchFamily="2" charset="-78"/>
              </a:rPr>
              <a:t>و کمک به </a:t>
            </a:r>
            <a:r>
              <a:rPr lang="ar-SA" sz="3200" u="sng" dirty="0">
                <a:cs typeface="B Lotus" panose="00000400000000000000" pitchFamily="2" charset="-78"/>
              </a:rPr>
              <a:t>ایجاد ارتباط خلاق </a:t>
            </a:r>
            <a:r>
              <a:rPr lang="ar-SA" sz="3200" dirty="0">
                <a:cs typeface="B Lotus" panose="00000400000000000000" pitchFamily="2" charset="-78"/>
              </a:rPr>
              <a:t>و پویای بین پدیدآورندگان، </a:t>
            </a:r>
            <a:r>
              <a:rPr lang="ar-SA" sz="3200" dirty="0">
                <a:solidFill>
                  <a:srgbClr val="FF0000"/>
                </a:solidFill>
                <a:cs typeface="B Lotus" panose="00000400000000000000" pitchFamily="2" charset="-78"/>
              </a:rPr>
              <a:t>متخصصان اطلاعات و ارتباطات</a:t>
            </a:r>
            <a:r>
              <a:rPr lang="ar-SA" sz="3200" dirty="0">
                <a:cs typeface="B Lotus" panose="00000400000000000000" pitchFamily="2" charset="-78"/>
              </a:rPr>
              <a:t>، ناشران، </a:t>
            </a:r>
            <a:r>
              <a:rPr lang="ar-SA" sz="3200" dirty="0">
                <a:solidFill>
                  <a:srgbClr val="FF0000"/>
                </a:solidFill>
                <a:cs typeface="B Lotus" panose="00000400000000000000" pitchFamily="2" charset="-78"/>
              </a:rPr>
              <a:t>کتابخوانان</a:t>
            </a:r>
            <a:r>
              <a:rPr lang="ar-SA" sz="3200" dirty="0">
                <a:cs typeface="B Lotus" panose="00000400000000000000" pitchFamily="2" charset="-78"/>
              </a:rPr>
              <a:t> و دیگر فعالان عرصۀ فرهنگ و نشر کشور</a:t>
            </a:r>
            <a:endParaRPr lang="fa-IR" sz="3200" dirty="0">
              <a:cs typeface="B Lotus" panose="00000400000000000000" pitchFamily="2" charset="-78"/>
            </a:endParaRPr>
          </a:p>
          <a:p>
            <a:pPr algn="just"/>
            <a:endParaRPr lang="fa-IR" sz="3200" dirty="0">
              <a:cs typeface="B Lotus" panose="00000400000000000000" pitchFamily="2" charset="-78"/>
            </a:endParaRPr>
          </a:p>
          <a:p>
            <a:pPr algn="just"/>
            <a:endParaRPr lang="fa-IR" sz="3200" dirty="0" smtClean="0">
              <a:cs typeface="B Lotus" panose="00000400000000000000" pitchFamily="2" charset="-78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2866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53400" cy="1401762"/>
          </a:xfrm>
        </p:spPr>
        <p:txBody>
          <a:bodyPr>
            <a:normAutofit/>
          </a:bodyPr>
          <a:lstStyle/>
          <a:p>
            <a:pPr algn="r"/>
            <a:r>
              <a:rPr lang="fa-IR" sz="2000" b="1" dirty="0" smtClean="0">
                <a:cs typeface="B Lotus" panose="00000400000000000000" pitchFamily="2" charset="-78"/>
              </a:rPr>
              <a:t>5. نمونه نشریات حوزه معرفی و نقد </a:t>
            </a:r>
            <a:br>
              <a:rPr lang="fa-IR" sz="2000" b="1" dirty="0" smtClean="0">
                <a:cs typeface="B Lotus" panose="00000400000000000000" pitchFamily="2" charset="-78"/>
              </a:rPr>
            </a:br>
            <a:r>
              <a:rPr lang="fa-IR" sz="2000" b="1" dirty="0">
                <a:cs typeface="B Lotus" panose="00000400000000000000" pitchFamily="2" charset="-78"/>
              </a:rPr>
              <a:t/>
            </a:r>
            <a:br>
              <a:rPr lang="fa-IR" sz="2000" b="1" dirty="0">
                <a:cs typeface="B Lotus" panose="00000400000000000000" pitchFamily="2" charset="-78"/>
              </a:rPr>
            </a:br>
            <a:r>
              <a:rPr lang="ar-SA" sz="2000" b="1" dirty="0" smtClean="0">
                <a:cs typeface="B Lotus" panose="00000400000000000000" pitchFamily="2" charset="-78"/>
              </a:rPr>
              <a:t>فصلنامه </a:t>
            </a:r>
            <a:r>
              <a:rPr lang="ar-SA" sz="2000" b="1" dirty="0">
                <a:cs typeface="B Lotus" panose="00000400000000000000" pitchFamily="2" charset="-78"/>
              </a:rPr>
              <a:t>نقد کتاب اطلاع رسانی و ارتباطات</a:t>
            </a:r>
            <a:r>
              <a:rPr lang="ar-SA" sz="2000" dirty="0">
                <a:cs typeface="B Lotus" panose="00000400000000000000" pitchFamily="2" charset="-78"/>
              </a:rPr>
              <a:t>  </a:t>
            </a:r>
            <a:r>
              <a:rPr lang="fa-IR" sz="2000" dirty="0">
                <a:cs typeface="B Lotus" panose="00000400000000000000" pitchFamily="2" charset="-78"/>
              </a:rPr>
              <a:t> </a:t>
            </a:r>
            <a:r>
              <a:rPr lang="en-US" sz="2000" dirty="0">
                <a:cs typeface="B Lotus" panose="00000400000000000000" pitchFamily="2" charset="-78"/>
              </a:rPr>
              <a:t/>
            </a:r>
            <a:br>
              <a:rPr lang="en-US" sz="2000" dirty="0">
                <a:cs typeface="B Lotus" panose="00000400000000000000" pitchFamily="2" charset="-78"/>
              </a:rPr>
            </a:br>
            <a:r>
              <a:rPr lang="en-US" sz="2000" dirty="0">
                <a:solidFill>
                  <a:srgbClr val="FF0000"/>
                </a:solidFill>
                <a:cs typeface="B Lotus" panose="00000400000000000000" pitchFamily="2" charset="-78"/>
              </a:rPr>
              <a:t>icbr.faslnameh.org</a:t>
            </a:r>
            <a:endParaRPr lang="en-US" sz="2000" dirty="0">
              <a:cs typeface="B Lotus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209800"/>
            <a:ext cx="7696200" cy="4343400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ar-SA" sz="3600" dirty="0">
                <a:cs typeface="B Lotus" panose="00000400000000000000" pitchFamily="2" charset="-78"/>
              </a:rPr>
              <a:t>مؤسسه خانه کتاب </a:t>
            </a:r>
            <a:r>
              <a:rPr lang="fa-IR" sz="3600" dirty="0">
                <a:cs typeface="B Lotus" panose="00000400000000000000" pitchFamily="2" charset="-78"/>
              </a:rPr>
              <a:t>(</a:t>
            </a:r>
            <a:r>
              <a:rPr lang="ar-SA" sz="3600" dirty="0" smtClean="0">
                <a:cs typeface="B Lotus" panose="00000400000000000000" pitchFamily="2" charset="-78"/>
              </a:rPr>
              <a:t>فصل</a:t>
            </a:r>
            <a:r>
              <a:rPr lang="fa-IR" sz="3600" dirty="0" smtClean="0">
                <a:cs typeface="B Lotus" panose="00000400000000000000" pitchFamily="2" charset="-78"/>
              </a:rPr>
              <a:t>نامه)</a:t>
            </a:r>
          </a:p>
          <a:p>
            <a:pPr algn="just"/>
            <a:endParaRPr lang="fa-IR" sz="3600" dirty="0" smtClean="0">
              <a:cs typeface="B Lotus" panose="00000400000000000000" pitchFamily="2" charset="-78"/>
            </a:endParaRPr>
          </a:p>
          <a:p>
            <a:pPr algn="just"/>
            <a:r>
              <a:rPr lang="ar-SA" sz="3600" dirty="0">
                <a:cs typeface="B Lotus" panose="00000400000000000000" pitchFamily="2" charset="-78"/>
              </a:rPr>
              <a:t>این فصلنامه به نقد و بررسی کتاب های</a:t>
            </a:r>
            <a:r>
              <a:rPr lang="ar-SA" sz="3600" dirty="0">
                <a:solidFill>
                  <a:srgbClr val="FF0000"/>
                </a:solidFill>
                <a:cs typeface="B Lotus" panose="00000400000000000000" pitchFamily="2" charset="-78"/>
              </a:rPr>
              <a:t> تازه منتشر شده </a:t>
            </a:r>
            <a:r>
              <a:rPr lang="ar-SA" sz="3600" dirty="0">
                <a:cs typeface="B Lotus" panose="00000400000000000000" pitchFamily="2" charset="-78"/>
              </a:rPr>
              <a:t>در حوزه های علم اطلاعات و دانش شناسی، </a:t>
            </a:r>
            <a:r>
              <a:rPr lang="ar-SA" sz="3600" dirty="0">
                <a:solidFill>
                  <a:srgbClr val="FF0000"/>
                </a:solidFill>
                <a:cs typeface="B Lotus" panose="00000400000000000000" pitchFamily="2" charset="-78"/>
              </a:rPr>
              <a:t>ارتباطات</a:t>
            </a:r>
            <a:r>
              <a:rPr lang="ar-SA" sz="3600" dirty="0">
                <a:cs typeface="B Lotus" panose="00000400000000000000" pitchFamily="2" charset="-78"/>
              </a:rPr>
              <a:t> و روزنامه نگاری، </a:t>
            </a:r>
            <a:r>
              <a:rPr lang="ar-SA" sz="3600" dirty="0">
                <a:solidFill>
                  <a:srgbClr val="FF0000"/>
                </a:solidFill>
                <a:cs typeface="B Lotus" panose="00000400000000000000" pitchFamily="2" charset="-78"/>
              </a:rPr>
              <a:t>منابع مرجع </a:t>
            </a:r>
            <a:r>
              <a:rPr lang="ar-SA" sz="3600" dirty="0">
                <a:cs typeface="B Lotus" panose="00000400000000000000" pitchFamily="2" charset="-78"/>
              </a:rPr>
              <a:t>(نظیر دانشنامه ها، کتابشناسی ها و فهرست ها، فرهنگ ها و...)، و </a:t>
            </a:r>
            <a:r>
              <a:rPr lang="ar-SA" sz="3600" u="sng" dirty="0">
                <a:cs typeface="B Lotus" panose="00000400000000000000" pitchFamily="2" charset="-78"/>
              </a:rPr>
              <a:t>حوزه های بین رشته ای </a:t>
            </a:r>
            <a:r>
              <a:rPr lang="ar-SA" sz="3600" dirty="0">
                <a:cs typeface="B Lotus" panose="00000400000000000000" pitchFamily="2" charset="-78"/>
              </a:rPr>
              <a:t>مرتبط با حوزۀ اطلاع رسانی و ارتباطات (مانند پژوهش، مدیریت دانش، سواد اطلاعاتی، جامعه اطلاعاتی، مالکیت فکری، </a:t>
            </a:r>
            <a:r>
              <a:rPr lang="ar-SA" sz="3600" dirty="0">
                <a:solidFill>
                  <a:srgbClr val="FF0000"/>
                </a:solidFill>
                <a:cs typeface="B Lotus" panose="00000400000000000000" pitchFamily="2" charset="-78"/>
              </a:rPr>
              <a:t>اقتصاد دانش</a:t>
            </a:r>
            <a:r>
              <a:rPr lang="ar-SA" sz="3600" dirty="0">
                <a:cs typeface="B Lotus" panose="00000400000000000000" pitchFamily="2" charset="-78"/>
              </a:rPr>
              <a:t>، اقتصاد نشر و </a:t>
            </a:r>
            <a:r>
              <a:rPr lang="ar-SA" sz="3600" dirty="0">
                <a:solidFill>
                  <a:srgbClr val="FF0000"/>
                </a:solidFill>
                <a:cs typeface="B Lotus" panose="00000400000000000000" pitchFamily="2" charset="-78"/>
              </a:rPr>
              <a:t>رسانه</a:t>
            </a:r>
            <a:r>
              <a:rPr lang="ar-SA" sz="3600" dirty="0">
                <a:cs typeface="B Lotus" panose="00000400000000000000" pitchFamily="2" charset="-78"/>
              </a:rPr>
              <a:t>، علم سنجی و وب‏ سنجی، سرقت علمی، بازیابی ماشینی اطلاعات، </a:t>
            </a:r>
            <a:r>
              <a:rPr lang="ar-SA" sz="3600" dirty="0">
                <a:solidFill>
                  <a:srgbClr val="FF0000"/>
                </a:solidFill>
                <a:cs typeface="B Lotus" panose="00000400000000000000" pitchFamily="2" charset="-78"/>
              </a:rPr>
              <a:t>سایبرنتیک</a:t>
            </a:r>
            <a:r>
              <a:rPr lang="ar-SA" sz="3600" dirty="0">
                <a:cs typeface="B Lotus" panose="00000400000000000000" pitchFamily="2" charset="-78"/>
              </a:rPr>
              <a:t>، آزادی دسترسی به اطلاعات، </a:t>
            </a:r>
            <a:r>
              <a:rPr lang="ar-SA" sz="3600" dirty="0">
                <a:solidFill>
                  <a:srgbClr val="FF0000"/>
                </a:solidFill>
                <a:cs typeface="B Lotus" panose="00000400000000000000" pitchFamily="2" charset="-78"/>
              </a:rPr>
              <a:t>شبکه های اطلاعاتی </a:t>
            </a:r>
            <a:r>
              <a:rPr lang="ar-SA" sz="3600" dirty="0">
                <a:cs typeface="B Lotus" panose="00000400000000000000" pitchFamily="2" charset="-78"/>
              </a:rPr>
              <a:t>و...) می پردازد</a:t>
            </a:r>
            <a:r>
              <a:rPr lang="en-US" sz="3600" dirty="0">
                <a:cs typeface="B Lotus" panose="00000400000000000000" pitchFamily="2" charset="-78"/>
              </a:rPr>
              <a:t>.</a:t>
            </a:r>
          </a:p>
          <a:p>
            <a:pPr algn="just"/>
            <a:endParaRPr lang="fa-IR" dirty="0">
              <a:cs typeface="B Lotus" panose="00000400000000000000" pitchFamily="2" charset="-78"/>
            </a:endParaRPr>
          </a:p>
          <a:p>
            <a:pPr algn="just"/>
            <a:endParaRPr lang="fa-IR" dirty="0">
              <a:cs typeface="B Lotus" panose="00000400000000000000" pitchFamily="2" charset="-78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30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37419"/>
            <a:ext cx="7467600" cy="1325562"/>
          </a:xfrm>
        </p:spPr>
        <p:txBody>
          <a:bodyPr>
            <a:normAutofit fontScale="90000"/>
          </a:bodyPr>
          <a:lstStyle/>
          <a:p>
            <a:pPr algn="ctr"/>
            <a:r>
              <a:rPr lang="fa-IR" sz="2200" b="1" dirty="0" smtClean="0">
                <a:cs typeface="B Lotus" panose="00000400000000000000" pitchFamily="2" charset="-78"/>
              </a:rPr>
              <a:t>5. </a:t>
            </a:r>
            <a:r>
              <a:rPr lang="fa-IR" sz="2200" b="1" dirty="0">
                <a:cs typeface="B Lotus" panose="00000400000000000000" pitchFamily="2" charset="-78"/>
              </a:rPr>
              <a:t>نمونه نشریات حوزه معرفی و </a:t>
            </a:r>
            <a:r>
              <a:rPr lang="fa-IR" sz="2200" b="1" dirty="0" smtClean="0">
                <a:cs typeface="B Lotus" panose="00000400000000000000" pitchFamily="2" charset="-78"/>
              </a:rPr>
              <a:t>نقد</a:t>
            </a:r>
            <a:br>
              <a:rPr lang="fa-IR" sz="2200" b="1" dirty="0" smtClean="0">
                <a:cs typeface="B Lotus" panose="00000400000000000000" pitchFamily="2" charset="-78"/>
              </a:rPr>
            </a:br>
            <a:r>
              <a:rPr lang="fa-IR" sz="2200" dirty="0" smtClean="0">
                <a:cs typeface="B Lotus" panose="00000400000000000000" pitchFamily="2" charset="-78"/>
              </a:rPr>
              <a:t/>
            </a:r>
            <a:br>
              <a:rPr lang="fa-IR" sz="2200" dirty="0" smtClean="0">
                <a:cs typeface="B Lotus" panose="00000400000000000000" pitchFamily="2" charset="-78"/>
              </a:rPr>
            </a:br>
            <a:r>
              <a:rPr lang="fa-IR" sz="2200" dirty="0" smtClean="0">
                <a:cs typeface="B Lotus" panose="00000400000000000000" pitchFamily="2" charset="-78"/>
              </a:rPr>
              <a:t>فصلنامه </a:t>
            </a:r>
            <a:r>
              <a:rPr lang="fa-IR" sz="2200" dirty="0">
                <a:solidFill>
                  <a:srgbClr val="FF0000"/>
                </a:solidFill>
                <a:cs typeface="B Lotus" panose="00000400000000000000" pitchFamily="2" charset="-78"/>
              </a:rPr>
              <a:t>نقد کتاب تاریخ</a:t>
            </a:r>
            <a:r>
              <a:rPr lang="en-US" sz="2200" dirty="0">
                <a:cs typeface="B Lotus" panose="00000400000000000000" pitchFamily="2" charset="-78"/>
              </a:rPr>
              <a:t/>
            </a:r>
            <a:br>
              <a:rPr lang="en-US" sz="2200" dirty="0">
                <a:cs typeface="B Lotus" panose="00000400000000000000" pitchFamily="2" charset="-78"/>
              </a:rPr>
            </a:br>
            <a:r>
              <a:rPr lang="fa-IR" sz="2200" dirty="0" smtClean="0">
                <a:cs typeface="B Lotus" panose="00000400000000000000" pitchFamily="2" charset="-78"/>
              </a:rPr>
              <a:t/>
            </a:r>
            <a:br>
              <a:rPr lang="fa-IR" sz="2200" dirty="0" smtClean="0">
                <a:cs typeface="B Lotus" panose="00000400000000000000" pitchFamily="2" charset="-78"/>
              </a:rPr>
            </a:br>
            <a:r>
              <a:rPr lang="en-US" sz="2200" dirty="0" smtClean="0">
                <a:cs typeface="B Lotus" panose="00000400000000000000" pitchFamily="2" charset="-78"/>
              </a:rPr>
              <a:t>htybr.faslnameh.org</a:t>
            </a:r>
            <a:r>
              <a:rPr lang="fa-IR" dirty="0" smtClean="0"/>
              <a:t/>
            </a:r>
            <a:br>
              <a:rPr lang="fa-IR" dirty="0" smtClean="0"/>
            </a:b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28600" y="1905000"/>
            <a:ext cx="8915400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462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/>
          <a:lstStyle/>
          <a:p>
            <a:pPr algn="r"/>
            <a:r>
              <a:rPr lang="fa-IR" dirty="0" smtClean="0">
                <a:solidFill>
                  <a:srgbClr val="FF0000"/>
                </a:solidFill>
                <a:cs typeface="B Lotus" panose="00000400000000000000" pitchFamily="2" charset="-78"/>
              </a:rPr>
              <a:t>چند نکته!</a:t>
            </a:r>
            <a:endParaRPr lang="en-US" dirty="0">
              <a:solidFill>
                <a:srgbClr val="FF0000"/>
              </a:solidFill>
              <a:cs typeface="B Lotus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fa-IR" sz="3600" dirty="0">
                <a:cs typeface="B Lotus" panose="00000400000000000000" pitchFamily="2" charset="-78"/>
              </a:rPr>
              <a:t>د</a:t>
            </a:r>
            <a:r>
              <a:rPr lang="fa-IR" sz="3600" dirty="0" smtClean="0">
                <a:cs typeface="B Lotus" panose="00000400000000000000" pitchFamily="2" charset="-78"/>
              </a:rPr>
              <a:t>انای کل نداریم!</a:t>
            </a:r>
          </a:p>
          <a:p>
            <a:r>
              <a:rPr lang="fa-IR" sz="3600" dirty="0" smtClean="0">
                <a:cs typeface="B Lotus" panose="00000400000000000000" pitchFamily="2" charset="-78"/>
              </a:rPr>
              <a:t>تجربیات خود را بیان کنید. </a:t>
            </a:r>
            <a:r>
              <a:rPr lang="fa-IR" sz="3600" dirty="0">
                <a:cs typeface="B Lotus" panose="00000400000000000000" pitchFamily="2" charset="-78"/>
              </a:rPr>
              <a:t>همفکری و مشارکت در مباحث! </a:t>
            </a:r>
            <a:endParaRPr lang="fa-IR" sz="3600" dirty="0" smtClean="0">
              <a:cs typeface="B Lotus" panose="00000400000000000000" pitchFamily="2" charset="-78"/>
            </a:endParaRPr>
          </a:p>
          <a:p>
            <a:r>
              <a:rPr lang="fa-IR" sz="3600" dirty="0" smtClean="0">
                <a:cs typeface="B Lotus" panose="00000400000000000000" pitchFamily="2" charset="-78"/>
              </a:rPr>
              <a:t>باز هم مباحث تکراری </a:t>
            </a:r>
            <a:r>
              <a:rPr lang="fa-IR" sz="3600" dirty="0">
                <a:cs typeface="B Lotus" panose="00000400000000000000" pitchFamily="2" charset="-78"/>
              </a:rPr>
              <a:t>و</a:t>
            </a:r>
            <a:r>
              <a:rPr lang="fa-IR" sz="3600" dirty="0" smtClean="0">
                <a:cs typeface="B Lotus" panose="00000400000000000000" pitchFamily="2" charset="-78"/>
              </a:rPr>
              <a:t>خسته کننده!</a:t>
            </a:r>
          </a:p>
          <a:p>
            <a:endParaRPr lang="fa-IR" sz="3600" dirty="0" smtClean="0">
              <a:cs typeface="B Lotus" panose="00000400000000000000" pitchFamily="2" charset="-78"/>
            </a:endParaRPr>
          </a:p>
          <a:p>
            <a:endParaRPr lang="fa-IR" sz="3600" dirty="0" smtClean="0">
              <a:cs typeface="B Lotus" panose="00000400000000000000" pitchFamily="2" charset="-78"/>
            </a:endParaRPr>
          </a:p>
          <a:p>
            <a:endParaRPr lang="fa-IR" sz="3600" dirty="0" smtClean="0">
              <a:cs typeface="B Lotus" panose="00000400000000000000" pitchFamily="2" charset="-78"/>
            </a:endParaRPr>
          </a:p>
          <a:p>
            <a:endParaRPr lang="en-US" sz="3600" dirty="0">
              <a:cs typeface="B Lotus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00258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010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fa-IR" sz="2200" dirty="0" smtClean="0">
                <a:cs typeface="B Lotus" panose="00000400000000000000" pitchFamily="2" charset="-78"/>
              </a:rPr>
              <a:t>5. </a:t>
            </a:r>
            <a:r>
              <a:rPr lang="fa-IR" sz="2200" b="1" dirty="0">
                <a:cs typeface="B Lotus" panose="00000400000000000000" pitchFamily="2" charset="-78"/>
              </a:rPr>
              <a:t>نمونه </a:t>
            </a:r>
            <a:r>
              <a:rPr lang="fa-IR" sz="2000" b="1" dirty="0">
                <a:cs typeface="B Lotus" panose="00000400000000000000" pitchFamily="2" charset="-78"/>
              </a:rPr>
              <a:t>نشریات حوزه معرفی و نقد </a:t>
            </a:r>
            <a:r>
              <a:rPr lang="fa-IR" sz="2000" b="1" dirty="0" smtClean="0">
                <a:cs typeface="B Lotus" panose="00000400000000000000" pitchFamily="2" charset="-78"/>
              </a:rPr>
              <a:t/>
            </a:r>
            <a:br>
              <a:rPr lang="fa-IR" sz="2000" b="1" dirty="0" smtClean="0">
                <a:cs typeface="B Lotus" panose="00000400000000000000" pitchFamily="2" charset="-78"/>
              </a:rPr>
            </a:br>
            <a:r>
              <a:rPr lang="fa-IR" sz="2000" b="1" dirty="0" smtClean="0">
                <a:cs typeface="B Lotus" panose="00000400000000000000" pitchFamily="2" charset="-78"/>
              </a:rPr>
              <a:t/>
            </a:r>
            <a:br>
              <a:rPr lang="fa-IR" sz="2000" b="1" dirty="0" smtClean="0">
                <a:cs typeface="B Lotus" panose="00000400000000000000" pitchFamily="2" charset="-78"/>
              </a:rPr>
            </a:br>
            <a:r>
              <a:rPr lang="fa-IR" sz="2400" dirty="0" smtClean="0">
                <a:solidFill>
                  <a:srgbClr val="FF0000"/>
                </a:solidFill>
                <a:cs typeface="B Lotus" panose="00000400000000000000" pitchFamily="2" charset="-78"/>
              </a:rPr>
              <a:t>فصلنامه </a:t>
            </a:r>
            <a:r>
              <a:rPr lang="fa-IR" sz="2400" dirty="0">
                <a:solidFill>
                  <a:srgbClr val="FF0000"/>
                </a:solidFill>
                <a:cs typeface="B Lotus" panose="00000400000000000000" pitchFamily="2" charset="-78"/>
              </a:rPr>
              <a:t>نقد کتاب </a:t>
            </a:r>
            <a:r>
              <a:rPr lang="fa-IR" sz="2400" dirty="0" smtClean="0">
                <a:solidFill>
                  <a:srgbClr val="FF0000"/>
                </a:solidFill>
                <a:cs typeface="B Lotus" panose="00000400000000000000" pitchFamily="2" charset="-78"/>
              </a:rPr>
              <a:t>ادبیات</a:t>
            </a:r>
            <a:r>
              <a:rPr lang="fa-IR" sz="2000" dirty="0">
                <a:cs typeface="B Lotus" panose="00000400000000000000" pitchFamily="2" charset="-78"/>
              </a:rPr>
              <a:t/>
            </a:r>
            <a:br>
              <a:rPr lang="fa-IR" sz="2000" dirty="0">
                <a:cs typeface="B Lotus" panose="00000400000000000000" pitchFamily="2" charset="-78"/>
              </a:rPr>
            </a:br>
            <a:r>
              <a:rPr lang="en-US" sz="2000" dirty="0" smtClean="0">
                <a:cs typeface="B Lotus" panose="00000400000000000000" pitchFamily="2" charset="-78"/>
              </a:rPr>
              <a:t>litbr.faslnameh.org</a:t>
            </a:r>
            <a:endParaRPr lang="en-US" sz="2000" dirty="0">
              <a:cs typeface="B Lotus" panose="00000400000000000000" pitchFamily="2" charset="-78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52400" y="1676400"/>
            <a:ext cx="868680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896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a-IR" dirty="0">
                <a:solidFill>
                  <a:srgbClr val="FF0000"/>
                </a:solidFill>
                <a:cs typeface="B Lotus" panose="00000400000000000000" pitchFamily="2" charset="-78"/>
              </a:rPr>
              <a:t>نقد کتاب ایران و اسلام</a:t>
            </a:r>
            <a:r>
              <a:rPr lang="en-US" dirty="0">
                <a:cs typeface="B Lotus" panose="00000400000000000000" pitchFamily="2" charset="-78"/>
              </a:rPr>
              <a:t/>
            </a:r>
            <a:br>
              <a:rPr lang="en-US" dirty="0">
                <a:cs typeface="B Lotus" panose="00000400000000000000" pitchFamily="2" charset="-78"/>
              </a:rPr>
            </a:br>
            <a:r>
              <a:rPr lang="en-US" dirty="0">
                <a:cs typeface="B Lotus" panose="00000400000000000000" pitchFamily="2" charset="-78"/>
              </a:rPr>
              <a:t>irisbr.faslnameh.org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28600" y="1676400"/>
            <a:ext cx="845820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573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01000" cy="1143000"/>
          </a:xfrm>
        </p:spPr>
        <p:txBody>
          <a:bodyPr>
            <a:noAutofit/>
          </a:bodyPr>
          <a:lstStyle/>
          <a:p>
            <a:pPr algn="r"/>
            <a:r>
              <a:rPr lang="fa-IR" sz="2800" dirty="0">
                <a:cs typeface="B Lotus" panose="00000400000000000000" pitchFamily="2" charset="-78"/>
              </a:rPr>
              <a:t>فصلنامه تخصصی نقد کتاب فلسفه، کلام و عرفان</a:t>
            </a:r>
            <a:br>
              <a:rPr lang="fa-IR" sz="2800" dirty="0">
                <a:cs typeface="B Lotus" panose="00000400000000000000" pitchFamily="2" charset="-78"/>
              </a:rPr>
            </a:br>
            <a:r>
              <a:rPr lang="fa-IR" sz="2800" dirty="0">
                <a:cs typeface="B Lotus" panose="00000400000000000000" pitchFamily="2" charset="-78"/>
              </a:rPr>
              <a:t/>
            </a:r>
            <a:br>
              <a:rPr lang="fa-IR" sz="2800" dirty="0">
                <a:cs typeface="B Lotus" panose="00000400000000000000" pitchFamily="2" charset="-78"/>
              </a:rPr>
            </a:br>
            <a:r>
              <a:rPr lang="en-US" sz="2800" dirty="0" smtClean="0">
                <a:cs typeface="B Lotus" panose="00000400000000000000" pitchFamily="2" charset="-78"/>
              </a:rPr>
              <a:t>ptmbr.faslnameh.org</a:t>
            </a:r>
            <a:endParaRPr lang="en-US" sz="2800" dirty="0">
              <a:cs typeface="B Lotus" panose="00000400000000000000" pitchFamily="2" charset="-78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52400" y="1828800"/>
            <a:ext cx="861060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388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68362"/>
          </a:xfrm>
        </p:spPr>
        <p:txBody>
          <a:bodyPr>
            <a:normAutofit fontScale="90000"/>
          </a:bodyPr>
          <a:lstStyle/>
          <a:p>
            <a:pPr algn="r"/>
            <a:r>
              <a:rPr lang="fa-IR" dirty="0" smtClean="0">
                <a:cs typeface="B Lotus" panose="00000400000000000000" pitchFamily="2" charset="-78"/>
              </a:rPr>
              <a:t>6. سایت ها و جشنواره </a:t>
            </a:r>
            <a:r>
              <a:rPr lang="fa-IR" dirty="0">
                <a:cs typeface="B Lotus" panose="00000400000000000000" pitchFamily="2" charset="-78"/>
              </a:rPr>
              <a:t>های نقد کتاب</a:t>
            </a:r>
            <a:br>
              <a:rPr lang="fa-IR" dirty="0">
                <a:cs typeface="B Lotus" panose="00000400000000000000" pitchFamily="2" charset="-78"/>
              </a:rPr>
            </a:br>
            <a:r>
              <a:rPr lang="en-US" dirty="0">
                <a:cs typeface="B Lotus" panose="00000400000000000000" pitchFamily="2" charset="-78"/>
              </a:rPr>
              <a:t>http://</a:t>
            </a:r>
            <a:r>
              <a:rPr lang="en-US" dirty="0" smtClean="0">
                <a:cs typeface="B Lotus" panose="00000400000000000000" pitchFamily="2" charset="-78"/>
              </a:rPr>
              <a:t>naghdeketab.ir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828800"/>
            <a:ext cx="8458200" cy="4873752"/>
          </a:xfrm>
        </p:spPr>
        <p:txBody>
          <a:bodyPr>
            <a:normAutofit/>
          </a:bodyPr>
          <a:lstStyle/>
          <a:p>
            <a:pPr algn="just"/>
            <a:r>
              <a:rPr lang="ar-SA" sz="3600" dirty="0">
                <a:solidFill>
                  <a:srgbClr val="FF0000"/>
                </a:solidFill>
                <a:cs typeface="B Lotus" panose="00000400000000000000" pitchFamily="2" charset="-78"/>
              </a:rPr>
              <a:t>جشنوارۀ نقد کتاب</a:t>
            </a:r>
            <a:endParaRPr lang="fa-IR" sz="3600" dirty="0" smtClean="0">
              <a:cs typeface="B Lotus" panose="00000400000000000000" pitchFamily="2" charset="-78"/>
            </a:endParaRPr>
          </a:p>
          <a:p>
            <a:pPr algn="just"/>
            <a:r>
              <a:rPr lang="fa-IR" sz="3600" dirty="0" smtClean="0">
                <a:cs typeface="B Lotus" panose="00000400000000000000" pitchFamily="2" charset="-78"/>
              </a:rPr>
              <a:t>ن</a:t>
            </a:r>
            <a:r>
              <a:rPr lang="ar-SA" sz="3600" dirty="0" smtClean="0">
                <a:cs typeface="B Lotus" panose="00000400000000000000" pitchFamily="2" charset="-78"/>
              </a:rPr>
              <a:t>خستین </a:t>
            </a:r>
            <a:r>
              <a:rPr lang="ar-SA" sz="3600" dirty="0">
                <a:cs typeface="B Lotus" panose="00000400000000000000" pitchFamily="2" charset="-78"/>
              </a:rPr>
              <a:t>دورۀ </a:t>
            </a:r>
            <a:r>
              <a:rPr lang="ar-SA" sz="3600" dirty="0">
                <a:solidFill>
                  <a:srgbClr val="FF0000"/>
                </a:solidFill>
                <a:cs typeface="B Lotus" panose="00000400000000000000" pitchFamily="2" charset="-78"/>
              </a:rPr>
              <a:t>جشنوارۀ نقد کتاب </a:t>
            </a:r>
            <a:r>
              <a:rPr lang="ar-SA" sz="3600" dirty="0">
                <a:cs typeface="B Lotus" panose="00000400000000000000" pitchFamily="2" charset="-78"/>
              </a:rPr>
              <a:t>سال </a:t>
            </a:r>
            <a:r>
              <a:rPr lang="fa-IR" sz="3600" dirty="0">
                <a:solidFill>
                  <a:srgbClr val="FF0000"/>
                </a:solidFill>
                <a:cs typeface="B Lotus" panose="00000400000000000000" pitchFamily="2" charset="-78"/>
              </a:rPr>
              <a:t>۱۳۸۳</a:t>
            </a:r>
            <a:r>
              <a:rPr lang="ar-SA" sz="3600" dirty="0">
                <a:solidFill>
                  <a:srgbClr val="FF0000"/>
                </a:solidFill>
                <a:cs typeface="B Lotus" panose="00000400000000000000" pitchFamily="2" charset="-78"/>
              </a:rPr>
              <a:t> </a:t>
            </a:r>
            <a:r>
              <a:rPr lang="ar-SA" sz="3600" dirty="0">
                <a:cs typeface="B Lotus" panose="00000400000000000000" pitchFamily="2" charset="-78"/>
              </a:rPr>
              <a:t>با پشتیبانی و حمایت های وزیر وقت وزارت فرهنگ و ارشاد اسلامی جناب آقای </a:t>
            </a:r>
            <a:r>
              <a:rPr lang="ar-SA" sz="3600" dirty="0">
                <a:solidFill>
                  <a:srgbClr val="FF0000"/>
                </a:solidFill>
                <a:cs typeface="B Lotus" panose="00000400000000000000" pitchFamily="2" charset="-78"/>
              </a:rPr>
              <a:t>مسجدجامعی</a:t>
            </a:r>
            <a:r>
              <a:rPr lang="ar-SA" sz="3600" dirty="0">
                <a:cs typeface="B Lotus" panose="00000400000000000000" pitchFamily="2" charset="-78"/>
              </a:rPr>
              <a:t> و دبیری آقای </a:t>
            </a:r>
            <a:r>
              <a:rPr lang="ar-SA" sz="3600" dirty="0" smtClean="0">
                <a:cs typeface="B Lotus" panose="00000400000000000000" pitchFamily="2" charset="-78"/>
              </a:rPr>
              <a:t>سید</a:t>
            </a:r>
            <a:r>
              <a:rPr lang="fa-IR" sz="3600" dirty="0" smtClean="0">
                <a:cs typeface="B Lotus" panose="00000400000000000000" pitchFamily="2" charset="-78"/>
              </a:rPr>
              <a:t> </a:t>
            </a:r>
            <a:r>
              <a:rPr lang="ar-SA" sz="3600" dirty="0" smtClean="0">
                <a:cs typeface="B Lotus" panose="00000400000000000000" pitchFamily="2" charset="-78"/>
              </a:rPr>
              <a:t>فرید </a:t>
            </a:r>
            <a:r>
              <a:rPr lang="ar-SA" sz="3600" dirty="0">
                <a:cs typeface="B Lotus" panose="00000400000000000000" pitchFamily="2" charset="-78"/>
              </a:rPr>
              <a:t>قاسمی شروع به کار کرد.</a:t>
            </a:r>
            <a:endParaRPr lang="en-US" sz="3600" dirty="0">
              <a:cs typeface="B Lotus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11437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7848600" cy="1143000"/>
          </a:xfrm>
        </p:spPr>
        <p:txBody>
          <a:bodyPr/>
          <a:lstStyle/>
          <a:p>
            <a:pPr algn="r"/>
            <a:r>
              <a:rPr lang="fa-IR" dirty="0" smtClean="0">
                <a:cs typeface="B Lotus" panose="00000400000000000000" pitchFamily="2" charset="-78"/>
              </a:rPr>
              <a:t>6. سایت ها و جشنواره </a:t>
            </a:r>
            <a:r>
              <a:rPr lang="fa-IR" dirty="0">
                <a:cs typeface="B Lotus" panose="00000400000000000000" pitchFamily="2" charset="-78"/>
              </a:rPr>
              <a:t>های نقد کتاب</a:t>
            </a:r>
            <a:br>
              <a:rPr lang="fa-IR" dirty="0">
                <a:cs typeface="B Lotus" panose="00000400000000000000" pitchFamily="2" charset="-78"/>
              </a:rPr>
            </a:br>
            <a:r>
              <a:rPr lang="en-US" dirty="0">
                <a:cs typeface="B Lotus" panose="00000400000000000000" pitchFamily="2" charset="-78"/>
              </a:rPr>
              <a:t>http://naghdeketab.ir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8534400" cy="4873752"/>
          </a:xfrm>
        </p:spPr>
        <p:txBody>
          <a:bodyPr>
            <a:normAutofit lnSpcReduction="10000"/>
          </a:bodyPr>
          <a:lstStyle/>
          <a:p>
            <a:pPr algn="just"/>
            <a:r>
              <a:rPr lang="fa-IR" sz="3600" dirty="0">
                <a:cs typeface="B Lotus" panose="00000400000000000000" pitchFamily="2" charset="-78"/>
              </a:rPr>
              <a:t>دبیرخانه جشنوارۀ نقد </a:t>
            </a:r>
            <a:r>
              <a:rPr lang="fa-IR" sz="3600" dirty="0" smtClean="0">
                <a:cs typeface="B Lotus" panose="00000400000000000000" pitchFamily="2" charset="-78"/>
              </a:rPr>
              <a:t>کتاب</a:t>
            </a:r>
          </a:p>
          <a:p>
            <a:pPr algn="just"/>
            <a:r>
              <a:rPr lang="fa-IR" sz="3600" dirty="0" smtClean="0">
                <a:cs typeface="B Lotus" panose="00000400000000000000" pitchFamily="2" charset="-78"/>
              </a:rPr>
              <a:t> </a:t>
            </a:r>
            <a:r>
              <a:rPr lang="fa-IR" dirty="0">
                <a:solidFill>
                  <a:srgbClr val="FF0000"/>
                </a:solidFill>
                <a:cs typeface="B Lotus" panose="00000400000000000000" pitchFamily="2" charset="-78"/>
              </a:rPr>
              <a:t>معرفی و تقدیر </a:t>
            </a:r>
            <a:r>
              <a:rPr lang="fa-IR" dirty="0">
                <a:cs typeface="B Lotus" panose="00000400000000000000" pitchFamily="2" charset="-78"/>
              </a:rPr>
              <a:t>از فعالان عرصۀ نقد کتاب</a:t>
            </a:r>
          </a:p>
          <a:p>
            <a:pPr algn="just"/>
            <a:r>
              <a:rPr lang="fa-IR" sz="3600" dirty="0">
                <a:cs typeface="B Lotus" panose="00000400000000000000" pitchFamily="2" charset="-78"/>
              </a:rPr>
              <a:t>رونق بخشیدن </a:t>
            </a:r>
            <a:r>
              <a:rPr lang="fa-IR" sz="3600" dirty="0">
                <a:solidFill>
                  <a:srgbClr val="FF0000"/>
                </a:solidFill>
                <a:cs typeface="B Lotus" panose="00000400000000000000" pitchFamily="2" charset="-78"/>
              </a:rPr>
              <a:t>به فرهنگ نقدنویسی </a:t>
            </a:r>
          </a:p>
          <a:p>
            <a:pPr algn="just"/>
            <a:r>
              <a:rPr lang="fa-IR" sz="3600" dirty="0">
                <a:cs typeface="B Lotus" panose="00000400000000000000" pitchFamily="2" charset="-78"/>
              </a:rPr>
              <a:t> آموزش </a:t>
            </a:r>
            <a:r>
              <a:rPr lang="fa-IR" sz="3600" dirty="0">
                <a:solidFill>
                  <a:srgbClr val="FF0000"/>
                </a:solidFill>
                <a:cs typeface="B Lotus" panose="00000400000000000000" pitchFamily="2" charset="-78"/>
              </a:rPr>
              <a:t>مبانی نقد</a:t>
            </a:r>
          </a:p>
          <a:p>
            <a:pPr algn="just"/>
            <a:r>
              <a:rPr lang="fa-IR" sz="3600" dirty="0">
                <a:cs typeface="B Lotus" panose="00000400000000000000" pitchFamily="2" charset="-78"/>
              </a:rPr>
              <a:t>پرکردن خلاهای نظری این حوزه</a:t>
            </a:r>
          </a:p>
          <a:p>
            <a:pPr algn="just"/>
            <a:r>
              <a:rPr lang="fa-IR" sz="3600" dirty="0">
                <a:cs typeface="B Lotus" panose="00000400000000000000" pitchFamily="2" charset="-78"/>
              </a:rPr>
              <a:t> برگزاری </a:t>
            </a:r>
            <a:r>
              <a:rPr lang="fa-IR" sz="3600" dirty="0">
                <a:solidFill>
                  <a:srgbClr val="FF0000"/>
                </a:solidFill>
                <a:cs typeface="B Lotus" panose="00000400000000000000" pitchFamily="2" charset="-78"/>
              </a:rPr>
              <a:t>جلسات و نشستهای نقد و بررسی کتاب</a:t>
            </a:r>
          </a:p>
          <a:p>
            <a:pPr algn="just"/>
            <a:r>
              <a:rPr lang="fa-IR" sz="3600" dirty="0">
                <a:cs typeface="B Lotus" panose="00000400000000000000" pitchFamily="2" charset="-78"/>
              </a:rPr>
              <a:t> انتشار آثاری چون </a:t>
            </a:r>
            <a:r>
              <a:rPr lang="fa-IR" sz="3600" dirty="0">
                <a:solidFill>
                  <a:srgbClr val="FF0000"/>
                </a:solidFill>
                <a:cs typeface="B Lotus" panose="00000400000000000000" pitchFamily="2" charset="-78"/>
              </a:rPr>
              <a:t>نقدِنقد</a:t>
            </a:r>
            <a:r>
              <a:rPr lang="fa-IR" sz="3600" dirty="0">
                <a:cs typeface="B Lotus" panose="00000400000000000000" pitchFamily="2" charset="-78"/>
              </a:rPr>
              <a:t>، عیار نقد، اخلاق و آیین نقد و نقد برتر (مجموعه مقالات برگزیده جشنواره نقد کتاب</a:t>
            </a:r>
            <a:r>
              <a:rPr lang="fa-IR" dirty="0">
                <a:cs typeface="B Lotus" panose="00000400000000000000" pitchFamily="2" charset="-78"/>
              </a:rPr>
              <a:t>)</a:t>
            </a:r>
          </a:p>
          <a:p>
            <a:pPr algn="just"/>
            <a:endParaRPr lang="fa-IR" dirty="0">
              <a:cs typeface="B Lotus" panose="00000400000000000000" pitchFamily="2" charset="-78"/>
            </a:endParaRP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2208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7848600" cy="1143000"/>
          </a:xfrm>
        </p:spPr>
        <p:txBody>
          <a:bodyPr/>
          <a:lstStyle/>
          <a:p>
            <a:pPr algn="r"/>
            <a:r>
              <a:rPr lang="fa-IR" dirty="0" smtClean="0">
                <a:cs typeface="B Lotus" panose="00000400000000000000" pitchFamily="2" charset="-78"/>
              </a:rPr>
              <a:t>6. سایت ها و جشنواره </a:t>
            </a:r>
            <a:r>
              <a:rPr lang="fa-IR" dirty="0">
                <a:cs typeface="B Lotus" panose="00000400000000000000" pitchFamily="2" charset="-78"/>
              </a:rPr>
              <a:t>های نقد کتاب</a:t>
            </a:r>
            <a:br>
              <a:rPr lang="fa-IR" dirty="0">
                <a:cs typeface="B Lotus" panose="00000400000000000000" pitchFamily="2" charset="-78"/>
              </a:rPr>
            </a:br>
            <a:r>
              <a:rPr lang="en-US" dirty="0">
                <a:cs typeface="B Lotus" panose="00000400000000000000" pitchFamily="2" charset="-78"/>
              </a:rPr>
              <a:t>http://naghdeketab.ir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1600200"/>
            <a:ext cx="8229600" cy="4873752"/>
          </a:xfrm>
        </p:spPr>
        <p:txBody>
          <a:bodyPr>
            <a:normAutofit/>
          </a:bodyPr>
          <a:lstStyle/>
          <a:p>
            <a:pPr algn="just"/>
            <a:r>
              <a:rPr lang="fa-IR" sz="4000" dirty="0">
                <a:cs typeface="B Lotus" panose="00000400000000000000" pitchFamily="2" charset="-78"/>
              </a:rPr>
              <a:t>دبیرخانه جشنوارۀ نقد </a:t>
            </a:r>
            <a:r>
              <a:rPr lang="fa-IR" sz="4000" dirty="0" smtClean="0">
                <a:cs typeface="B Lotus" panose="00000400000000000000" pitchFamily="2" charset="-78"/>
              </a:rPr>
              <a:t>کتاب</a:t>
            </a:r>
          </a:p>
          <a:p>
            <a:pPr algn="just"/>
            <a:endParaRPr lang="fa-IR" sz="4000" dirty="0">
              <a:cs typeface="B Lotus" panose="00000400000000000000" pitchFamily="2" charset="-78"/>
            </a:endParaRPr>
          </a:p>
          <a:p>
            <a:pPr algn="just"/>
            <a:r>
              <a:rPr lang="fa-IR" sz="4000" dirty="0">
                <a:cs typeface="B Lotus" panose="00000400000000000000" pitchFamily="2" charset="-78"/>
              </a:rPr>
              <a:t>هر ساله مقارن با هفته پژوهش و براساس آیین نامه اقدام به </a:t>
            </a:r>
            <a:r>
              <a:rPr lang="fa-IR" sz="4000" dirty="0">
                <a:solidFill>
                  <a:srgbClr val="FF0000"/>
                </a:solidFill>
                <a:cs typeface="B Lotus" panose="00000400000000000000" pitchFamily="2" charset="-78"/>
              </a:rPr>
              <a:t>انتخاب نقد برتر </a:t>
            </a:r>
            <a:r>
              <a:rPr lang="fa-IR" sz="4000" dirty="0">
                <a:cs typeface="B Lotus" panose="00000400000000000000" pitchFamily="2" charset="-78"/>
              </a:rPr>
              <a:t>و معرفی و </a:t>
            </a:r>
            <a:r>
              <a:rPr lang="fa-IR" sz="4000" dirty="0">
                <a:solidFill>
                  <a:srgbClr val="FF0000"/>
                </a:solidFill>
                <a:cs typeface="B Lotus" panose="00000400000000000000" pitchFamily="2" charset="-78"/>
              </a:rPr>
              <a:t>تشویق منتقدان و فعالان </a:t>
            </a:r>
            <a:r>
              <a:rPr lang="fa-IR" sz="4000" dirty="0">
                <a:cs typeface="B Lotus" panose="00000400000000000000" pitchFamily="2" charset="-78"/>
              </a:rPr>
              <a:t>این حوزه می کند.</a:t>
            </a:r>
          </a:p>
          <a:p>
            <a:pPr algn="just"/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405942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7924800" cy="563562"/>
          </a:xfrm>
        </p:spPr>
        <p:txBody>
          <a:bodyPr>
            <a:normAutofit fontScale="90000"/>
          </a:bodyPr>
          <a:lstStyle/>
          <a:p>
            <a:pPr algn="r"/>
            <a:r>
              <a:rPr lang="fa-IR" dirty="0" smtClean="0">
                <a:cs typeface="B Lotus" panose="00000400000000000000" pitchFamily="2" charset="-78"/>
              </a:rPr>
              <a:t>6.  سایت ها و جشنواره های نقد کتاب</a:t>
            </a:r>
            <a:br>
              <a:rPr lang="fa-IR" dirty="0" smtClean="0">
                <a:cs typeface="B Lotus" panose="00000400000000000000" pitchFamily="2" charset="-78"/>
              </a:rPr>
            </a:br>
            <a:r>
              <a:rPr lang="en-US" dirty="0">
                <a:cs typeface="B Lotus" panose="00000400000000000000" pitchFamily="2" charset="-78"/>
              </a:rPr>
              <a:t>http://</a:t>
            </a:r>
            <a:r>
              <a:rPr lang="en-US" dirty="0" smtClean="0">
                <a:cs typeface="B Lotus" panose="00000400000000000000" pitchFamily="2" charset="-78"/>
              </a:rPr>
              <a:t>naghdeketab.ir</a:t>
            </a:r>
            <a:endParaRPr lang="en-US" dirty="0">
              <a:cs typeface="B Lotus" panose="00000400000000000000" pitchFamily="2" charset="-78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457200" y="1417638"/>
            <a:ext cx="7924800" cy="5440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159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a-IR" dirty="0" smtClean="0">
                <a:cs typeface="B Lotus" panose="00000400000000000000" pitchFamily="2" charset="-78"/>
              </a:rPr>
              <a:t>سایت «</a:t>
            </a:r>
            <a:r>
              <a:rPr lang="ar-SA" dirty="0" smtClean="0">
                <a:cs typeface="B Lotus" panose="00000400000000000000" pitchFamily="2" charset="-78"/>
              </a:rPr>
              <a:t>معرفی </a:t>
            </a:r>
            <a:r>
              <a:rPr lang="ar-SA" dirty="0">
                <a:cs typeface="B Lotus" panose="00000400000000000000" pitchFamily="2" charset="-78"/>
              </a:rPr>
              <a:t>و نقد کتاب </a:t>
            </a:r>
            <a:r>
              <a:rPr lang="ar-SA" dirty="0" smtClean="0">
                <a:cs typeface="B Lotus" panose="00000400000000000000" pitchFamily="2" charset="-78"/>
              </a:rPr>
              <a:t>تهران</a:t>
            </a:r>
            <a:r>
              <a:rPr lang="fa-IR" dirty="0" smtClean="0">
                <a:cs typeface="B Lotus" panose="00000400000000000000" pitchFamily="2" charset="-78"/>
              </a:rPr>
              <a:t>»</a:t>
            </a:r>
            <a:br>
              <a:rPr lang="fa-IR" dirty="0" smtClean="0">
                <a:cs typeface="B Lotus" panose="00000400000000000000" pitchFamily="2" charset="-78"/>
              </a:rPr>
            </a:br>
            <a:r>
              <a:rPr lang="en-US" dirty="0">
                <a:cs typeface="B Lotus" panose="00000400000000000000" pitchFamily="2" charset="-78"/>
              </a:rPr>
              <a:t>http://</a:t>
            </a:r>
            <a:r>
              <a:rPr lang="en-US" dirty="0" smtClean="0">
                <a:cs typeface="B Lotus" panose="00000400000000000000" pitchFamily="2" charset="-78"/>
              </a:rPr>
              <a:t>trbooks.ir</a:t>
            </a:r>
            <a:endParaRPr lang="en-US" dirty="0">
              <a:cs typeface="B Lotus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924800" cy="4873752"/>
          </a:xfrm>
        </p:spPr>
        <p:txBody>
          <a:bodyPr>
            <a:noAutofit/>
          </a:bodyPr>
          <a:lstStyle/>
          <a:p>
            <a:pPr algn="just"/>
            <a:r>
              <a:rPr lang="ar-SA" sz="3600" dirty="0" smtClean="0">
                <a:cs typeface="B Lotus" panose="00000400000000000000" pitchFamily="2" charset="-78"/>
              </a:rPr>
              <a:t>یک رسانه مجازی</a:t>
            </a:r>
            <a:endParaRPr lang="fa-IR" sz="3600" dirty="0" smtClean="0">
              <a:cs typeface="B Lotus" panose="00000400000000000000" pitchFamily="2" charset="-78"/>
            </a:endParaRPr>
          </a:p>
          <a:p>
            <a:pPr algn="just"/>
            <a:r>
              <a:rPr lang="ar-SA" sz="3600" dirty="0">
                <a:cs typeface="B Lotus" panose="00000400000000000000" pitchFamily="2" charset="-78"/>
              </a:rPr>
              <a:t>مرجعی برای انتخاب کتاب </a:t>
            </a:r>
            <a:endParaRPr lang="fa-IR" sz="3600" dirty="0">
              <a:cs typeface="B Lotus" panose="00000400000000000000" pitchFamily="2" charset="-78"/>
            </a:endParaRPr>
          </a:p>
          <a:p>
            <a:pPr algn="just"/>
            <a:endParaRPr lang="fa-IR" sz="3600" dirty="0">
              <a:cs typeface="B Lotus" panose="00000400000000000000" pitchFamily="2" charset="-78"/>
            </a:endParaRPr>
          </a:p>
          <a:p>
            <a:pPr algn="just"/>
            <a:r>
              <a:rPr lang="ar-SA" sz="3600" dirty="0">
                <a:cs typeface="B Lotus" panose="00000400000000000000" pitchFamily="2" charset="-78"/>
              </a:rPr>
              <a:t>اطلاعاتی را در اختیار مخاطب قرار می‌دهد که برای انتخاب «کتاب» به‌طور کلی و یک «</a:t>
            </a:r>
            <a:r>
              <a:rPr lang="ar-SA" sz="3600" dirty="0">
                <a:solidFill>
                  <a:srgbClr val="FF0000"/>
                </a:solidFill>
                <a:cs typeface="B Lotus" panose="00000400000000000000" pitchFamily="2" charset="-78"/>
              </a:rPr>
              <a:t>کتاب خوب</a:t>
            </a:r>
            <a:r>
              <a:rPr lang="ar-SA" sz="3600" dirty="0">
                <a:cs typeface="B Lotus" panose="00000400000000000000" pitchFamily="2" charset="-78"/>
              </a:rPr>
              <a:t>» به‌طور خاص لازم است</a:t>
            </a:r>
            <a:endParaRPr lang="fa-IR" sz="3600" dirty="0">
              <a:cs typeface="B Lotus" panose="00000400000000000000" pitchFamily="2" charset="-78"/>
            </a:endParaRPr>
          </a:p>
          <a:p>
            <a:pPr algn="just"/>
            <a:r>
              <a:rPr lang="ar-SA" sz="3600" dirty="0" smtClean="0">
                <a:cs typeface="B Lotus" panose="00000400000000000000" pitchFamily="2" charset="-78"/>
              </a:rPr>
              <a:t> </a:t>
            </a:r>
            <a:endParaRPr lang="fa-IR" sz="3600" dirty="0" smtClean="0">
              <a:cs typeface="B Lotus" panose="00000400000000000000" pitchFamily="2" charset="-78"/>
            </a:endParaRPr>
          </a:p>
          <a:p>
            <a:pPr algn="just"/>
            <a:endParaRPr lang="fa-IR" sz="3600" dirty="0" smtClean="0">
              <a:cs typeface="B Lotus" panose="00000400000000000000" pitchFamily="2" charset="-78"/>
            </a:endParaRPr>
          </a:p>
          <a:p>
            <a:pPr algn="just"/>
            <a:endParaRPr lang="en-US" sz="3600" dirty="0">
              <a:cs typeface="B Lotus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90780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H:\1\Personal Works\کارگاه ها و سخنرانی ها\کارگاه نقد کتاب نهاد\سایت معرفی ونقد کتاب تهران.PNG"/>
          <p:cNvPicPr>
            <a:picLocks noGrp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74638"/>
            <a:ext cx="8534400" cy="62023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8085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ar-SA" dirty="0">
                <a:cs typeface="B Lotus" panose="00000400000000000000" pitchFamily="2" charset="-78"/>
              </a:rPr>
              <a:t>معرفی و نقد کتاب تهران</a:t>
            </a:r>
            <a:r>
              <a:rPr lang="fa-IR" dirty="0">
                <a:cs typeface="B Lotus" panose="00000400000000000000" pitchFamily="2" charset="-78"/>
              </a:rPr>
              <a:t/>
            </a:r>
            <a:br>
              <a:rPr lang="fa-IR" dirty="0">
                <a:cs typeface="B Lotus" panose="00000400000000000000" pitchFamily="2" charset="-78"/>
              </a:rPr>
            </a:br>
            <a:r>
              <a:rPr lang="en-US" dirty="0">
                <a:cs typeface="B Lotus" panose="00000400000000000000" pitchFamily="2" charset="-78"/>
              </a:rPr>
              <a:t>http://trbooks.ir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ar-SA" sz="3600" dirty="0" smtClean="0">
                <a:cs typeface="B Lotus" panose="00000400000000000000" pitchFamily="2" charset="-78"/>
              </a:rPr>
              <a:t>معرفی </a:t>
            </a:r>
            <a:r>
              <a:rPr lang="ar-SA" sz="3600" dirty="0">
                <a:cs typeface="B Lotus" panose="00000400000000000000" pitchFamily="2" charset="-78"/>
              </a:rPr>
              <a:t>ساختاری و مضمونی </a:t>
            </a:r>
            <a:r>
              <a:rPr lang="ar-SA" sz="3600" dirty="0" smtClean="0">
                <a:cs typeface="B Lotus" panose="00000400000000000000" pitchFamily="2" charset="-78"/>
              </a:rPr>
              <a:t>کتاب</a:t>
            </a:r>
            <a:endParaRPr lang="fa-IR" sz="3600" dirty="0" smtClean="0">
              <a:cs typeface="B Lotus" panose="00000400000000000000" pitchFamily="2" charset="-78"/>
            </a:endParaRPr>
          </a:p>
          <a:p>
            <a:pPr algn="just"/>
            <a:r>
              <a:rPr lang="ar-SA" sz="3600" dirty="0">
                <a:cs typeface="B Lotus" panose="00000400000000000000" pitchFamily="2" charset="-78"/>
              </a:rPr>
              <a:t> بررسی ترجمه و ویرایش</a:t>
            </a:r>
            <a:endParaRPr lang="fa-IR" sz="3600" dirty="0">
              <a:cs typeface="B Lotus" panose="00000400000000000000" pitchFamily="2" charset="-78"/>
            </a:endParaRPr>
          </a:p>
          <a:p>
            <a:pPr algn="just"/>
            <a:r>
              <a:rPr lang="ar-SA" sz="3600" dirty="0">
                <a:cs typeface="B Lotus" panose="00000400000000000000" pitchFamily="2" charset="-78"/>
              </a:rPr>
              <a:t> مقایسة ترجمه‌های موجود از یک اثر</a:t>
            </a:r>
            <a:endParaRPr lang="fa-IR" sz="3600" dirty="0">
              <a:cs typeface="B Lotus" panose="00000400000000000000" pitchFamily="2" charset="-78"/>
            </a:endParaRPr>
          </a:p>
          <a:p>
            <a:pPr algn="just"/>
            <a:r>
              <a:rPr lang="ar-SA" sz="3600" dirty="0">
                <a:cs typeface="B Lotus" panose="00000400000000000000" pitchFamily="2" charset="-78"/>
              </a:rPr>
              <a:t> دسته‌بندی آثار موجود دربارۀ یک موضوع </a:t>
            </a:r>
            <a:endParaRPr lang="fa-IR" sz="3600" dirty="0">
              <a:cs typeface="B Lotus" panose="00000400000000000000" pitchFamily="2" charset="-78"/>
            </a:endParaRPr>
          </a:p>
          <a:p>
            <a:pPr algn="just"/>
            <a:r>
              <a:rPr lang="ar-SA" sz="3600" dirty="0">
                <a:cs typeface="B Lotus" panose="00000400000000000000" pitchFamily="2" charset="-78"/>
              </a:rPr>
              <a:t>بخش ویژه به نام </a:t>
            </a:r>
            <a:r>
              <a:rPr lang="ar-SA" sz="3600" dirty="0">
                <a:solidFill>
                  <a:srgbClr val="FF0000"/>
                </a:solidFill>
                <a:cs typeface="B Lotus" panose="00000400000000000000" pitchFamily="2" charset="-78"/>
              </a:rPr>
              <a:t>کتاب درمانی </a:t>
            </a:r>
            <a:endParaRPr lang="fa-IR" sz="3600" dirty="0">
              <a:cs typeface="B Lotus" panose="00000400000000000000" pitchFamily="2" charset="-78"/>
            </a:endParaRPr>
          </a:p>
          <a:p>
            <a:pPr algn="just"/>
            <a:r>
              <a:rPr lang="ar-SA" sz="3600" dirty="0">
                <a:cs typeface="B Lotus" panose="00000400000000000000" pitchFamily="2" charset="-78"/>
              </a:rPr>
              <a:t>نقد و بررسی آثار منتشر شده</a:t>
            </a:r>
            <a:r>
              <a:rPr lang="en-US" sz="3600" dirty="0">
                <a:cs typeface="B Lotus" panose="00000400000000000000" pitchFamily="2" charset="-78"/>
              </a:rPr>
              <a:t>.</a:t>
            </a:r>
          </a:p>
          <a:p>
            <a:pPr algn="just"/>
            <a:endParaRPr lang="fa-IR" sz="3600" dirty="0" smtClean="0">
              <a:cs typeface="B Lotus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02782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7467600" cy="792162"/>
          </a:xfrm>
        </p:spPr>
        <p:txBody>
          <a:bodyPr/>
          <a:lstStyle/>
          <a:p>
            <a:pPr algn="r"/>
            <a:r>
              <a:rPr lang="fa-IR" dirty="0" smtClean="0">
                <a:cs typeface="B Lotus" panose="00000400000000000000" pitchFamily="2" charset="-78"/>
              </a:rPr>
              <a:t>1. معرفی و نقد</a:t>
            </a:r>
            <a:endParaRPr lang="en-US" dirty="0">
              <a:cs typeface="B Lotus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600200"/>
            <a:ext cx="8686800" cy="4873752"/>
          </a:xfrm>
        </p:spPr>
        <p:txBody>
          <a:bodyPr/>
          <a:lstStyle/>
          <a:p>
            <a:r>
              <a:rPr lang="fa-IR" sz="3600" dirty="0" smtClean="0">
                <a:cs typeface="B Lotus" panose="00000400000000000000" pitchFamily="2" charset="-78"/>
              </a:rPr>
              <a:t>یک تعریف بسیار عام! </a:t>
            </a:r>
          </a:p>
          <a:p>
            <a:r>
              <a:rPr lang="fa-IR" sz="3600" dirty="0">
                <a:cs typeface="B Lotus" panose="00000400000000000000" pitchFamily="2" charset="-78"/>
              </a:rPr>
              <a:t>توصیف ظاهری، ساختاری و محتوایی یک اثر... </a:t>
            </a:r>
            <a:r>
              <a:rPr lang="fa-IR" sz="3600" dirty="0">
                <a:solidFill>
                  <a:srgbClr val="FF0000"/>
                </a:solidFill>
                <a:cs typeface="B Lotus" panose="00000400000000000000" pitchFamily="2" charset="-78"/>
              </a:rPr>
              <a:t>معرفی</a:t>
            </a:r>
          </a:p>
          <a:p>
            <a:endParaRPr lang="fa-IR" sz="3600" dirty="0">
              <a:cs typeface="B Lotus" panose="00000400000000000000" pitchFamily="2" charset="-78"/>
            </a:endParaRPr>
          </a:p>
          <a:p>
            <a:r>
              <a:rPr lang="fa-IR" sz="3600" dirty="0">
                <a:cs typeface="B Lotus" panose="00000400000000000000" pitchFamily="2" charset="-78"/>
              </a:rPr>
              <a:t>بررسی انتقادی ظاهری، ساختاری و محتوایی یک اثر..... </a:t>
            </a:r>
            <a:r>
              <a:rPr lang="fa-IR" sz="3600" dirty="0">
                <a:solidFill>
                  <a:srgbClr val="FF0000"/>
                </a:solidFill>
                <a:cs typeface="B Lotus" panose="00000400000000000000" pitchFamily="2" charset="-78"/>
              </a:rPr>
              <a:t>نقد</a:t>
            </a:r>
          </a:p>
          <a:p>
            <a:endParaRPr lang="fa-IR" sz="3600" dirty="0">
              <a:cs typeface="B Lotus" panose="00000400000000000000" pitchFamily="2" charset="-78"/>
            </a:endParaRPr>
          </a:p>
          <a:p>
            <a:r>
              <a:rPr lang="fa-IR" sz="3600" dirty="0">
                <a:cs typeface="B Lotus" panose="00000400000000000000" pitchFamily="2" charset="-78"/>
              </a:rPr>
              <a:t>نقد عبارتست از مطالعه، بحث، ارزشیابی و تفسیر متن (درودی، 1387). </a:t>
            </a:r>
            <a:endParaRPr lang="en-US" sz="3600" dirty="0">
              <a:cs typeface="B Lotus" panose="00000400000000000000" pitchFamily="2" charset="-78"/>
            </a:endParaRPr>
          </a:p>
          <a:p>
            <a:endParaRPr lang="fa-IR" sz="3600" dirty="0" smtClean="0">
              <a:cs typeface="B Lotus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41674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-457200"/>
            <a:ext cx="7467600" cy="1143000"/>
          </a:xfrm>
        </p:spPr>
        <p:txBody>
          <a:bodyPr/>
          <a:lstStyle/>
          <a:p>
            <a:r>
              <a:rPr lang="en-US" dirty="0"/>
              <a:t>https://books.google.com/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838200"/>
            <a:ext cx="8322860" cy="5791200"/>
          </a:xfrm>
        </p:spPr>
      </p:pic>
    </p:spTree>
    <p:extLst>
      <p:ext uri="{BB962C8B-B14F-4D97-AF65-F5344CB8AC3E}">
        <p14:creationId xmlns:p14="http://schemas.microsoft.com/office/powerpoint/2010/main" val="1096047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609600"/>
            <a:ext cx="8763000" cy="6248400"/>
          </a:xfrm>
        </p:spPr>
      </p:pic>
    </p:spTree>
    <p:extLst>
      <p:ext uri="{BB962C8B-B14F-4D97-AF65-F5344CB8AC3E}">
        <p14:creationId xmlns:p14="http://schemas.microsoft.com/office/powerpoint/2010/main" val="2737485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274638"/>
            <a:ext cx="8686800" cy="6583362"/>
          </a:xfrm>
        </p:spPr>
      </p:pic>
    </p:spTree>
    <p:extLst>
      <p:ext uri="{BB962C8B-B14F-4D97-AF65-F5344CB8AC3E}">
        <p14:creationId xmlns:p14="http://schemas.microsoft.com/office/powerpoint/2010/main" val="447495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3562"/>
          </a:xfrm>
        </p:spPr>
        <p:txBody>
          <a:bodyPr/>
          <a:lstStyle/>
          <a:p>
            <a:pPr algn="r"/>
            <a:r>
              <a:rPr lang="fa-IR" dirty="0" smtClean="0">
                <a:cs typeface="B Lotus" panose="00000400000000000000" pitchFamily="2" charset="-78"/>
              </a:rPr>
              <a:t>نمونه معرفی و نقد فارسی </a:t>
            </a:r>
            <a:endParaRPr lang="en-US" dirty="0">
              <a:cs typeface="B Lotus" panose="00000400000000000000" pitchFamily="2" charset="-78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00200"/>
            <a:ext cx="8229600" cy="5105400"/>
          </a:xfrm>
        </p:spPr>
      </p:pic>
    </p:spTree>
    <p:extLst>
      <p:ext uri="{BB962C8B-B14F-4D97-AF65-F5344CB8AC3E}">
        <p14:creationId xmlns:p14="http://schemas.microsoft.com/office/powerpoint/2010/main" val="2204517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334962"/>
          </a:xfrm>
        </p:spPr>
        <p:txBody>
          <a:bodyPr>
            <a:normAutofit fontScale="90000"/>
          </a:bodyPr>
          <a:lstStyle/>
          <a:p>
            <a:pPr algn="r"/>
            <a:r>
              <a:rPr lang="fa-IR" dirty="0" smtClean="0">
                <a:cs typeface="B Lotus" panose="00000400000000000000" pitchFamily="2" charset="-78"/>
              </a:rPr>
              <a:t>نمونه نقد مقاله</a:t>
            </a:r>
            <a:endParaRPr lang="en-US" dirty="0">
              <a:cs typeface="B Lotus" panose="00000400000000000000" pitchFamily="2" charset="-78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524000"/>
            <a:ext cx="8405884" cy="5334000"/>
          </a:xfrm>
        </p:spPr>
      </p:pic>
    </p:spTree>
    <p:extLst>
      <p:ext uri="{BB962C8B-B14F-4D97-AF65-F5344CB8AC3E}">
        <p14:creationId xmlns:p14="http://schemas.microsoft.com/office/powerpoint/2010/main" val="122510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fa-IR" sz="4800" dirty="0" smtClean="0">
                <a:cs typeface="B Lotus" panose="00000400000000000000" pitchFamily="2" charset="-78"/>
              </a:rPr>
              <a:t>تشکر و قدردانی </a:t>
            </a:r>
          </a:p>
          <a:p>
            <a:pPr algn="ctr"/>
            <a:r>
              <a:rPr lang="fa-IR" sz="4800" dirty="0">
                <a:cs typeface="B Lotus" panose="00000400000000000000" pitchFamily="2" charset="-78"/>
              </a:rPr>
              <a:t>؟</a:t>
            </a:r>
            <a:endParaRPr lang="en-US" sz="4800" dirty="0">
              <a:cs typeface="B Lotus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17177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299" y="-34119"/>
            <a:ext cx="7467600" cy="872319"/>
          </a:xfrm>
        </p:spPr>
        <p:txBody>
          <a:bodyPr/>
          <a:lstStyle/>
          <a:p>
            <a:pPr algn="r"/>
            <a:r>
              <a:rPr lang="fa-IR" dirty="0">
                <a:cs typeface="B Lotus" panose="00000400000000000000" pitchFamily="2" charset="-78"/>
              </a:rPr>
              <a:t>1. معرفی و نقد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fa-IR" sz="3600" dirty="0" smtClean="0">
                <a:cs typeface="B Lotus" panose="00000400000000000000" pitchFamily="2" charset="-78"/>
              </a:rPr>
              <a:t>واژه نقد (سنجش) = معادل واژه </a:t>
            </a:r>
            <a:r>
              <a:rPr lang="en-US" sz="3600" dirty="0" smtClean="0">
                <a:cs typeface="B Lotus" panose="00000400000000000000" pitchFamily="2" charset="-78"/>
              </a:rPr>
              <a:t>criticism </a:t>
            </a:r>
            <a:endParaRPr lang="fa-IR" sz="3600" dirty="0" smtClean="0">
              <a:cs typeface="B Lotus" panose="00000400000000000000" pitchFamily="2" charset="-78"/>
            </a:endParaRPr>
          </a:p>
          <a:p>
            <a:r>
              <a:rPr lang="en-US" sz="3600" dirty="0">
                <a:cs typeface="B Lotus" panose="00000400000000000000" pitchFamily="2" charset="-78"/>
              </a:rPr>
              <a:t>criticism </a:t>
            </a:r>
            <a:r>
              <a:rPr lang="fa-IR" sz="3600" dirty="0">
                <a:cs typeface="B Lotus" panose="00000400000000000000" pitchFamily="2" charset="-78"/>
              </a:rPr>
              <a:t>، به معنای </a:t>
            </a:r>
            <a:r>
              <a:rPr lang="fa-IR" sz="3600" dirty="0">
                <a:solidFill>
                  <a:srgbClr val="FF0000"/>
                </a:solidFill>
                <a:cs typeface="B Lotus" panose="00000400000000000000" pitchFamily="2" charset="-78"/>
              </a:rPr>
              <a:t>داوری</a:t>
            </a:r>
            <a:r>
              <a:rPr lang="fa-IR" sz="3600" dirty="0">
                <a:cs typeface="B Lotus" panose="00000400000000000000" pitchFamily="2" charset="-78"/>
              </a:rPr>
              <a:t> (قضاوت کردن) یا </a:t>
            </a:r>
            <a:r>
              <a:rPr lang="fa-IR" sz="3600" dirty="0">
                <a:solidFill>
                  <a:srgbClr val="FF0000"/>
                </a:solidFill>
                <a:cs typeface="B Lotus" panose="00000400000000000000" pitchFamily="2" charset="-78"/>
              </a:rPr>
              <a:t>شناختن به منظور داوری کردن </a:t>
            </a:r>
            <a:r>
              <a:rPr lang="fa-IR" sz="3600" dirty="0">
                <a:cs typeface="B Lotus" panose="00000400000000000000" pitchFamily="2" charset="-78"/>
              </a:rPr>
              <a:t>(درودی، 1387)</a:t>
            </a:r>
          </a:p>
          <a:p>
            <a:r>
              <a:rPr lang="en-US" sz="3600" dirty="0" smtClean="0">
                <a:cs typeface="B Lotus" panose="00000400000000000000" pitchFamily="2" charset="-78"/>
              </a:rPr>
              <a:t>Review </a:t>
            </a:r>
            <a:endParaRPr lang="fa-IR" sz="3600" dirty="0">
              <a:cs typeface="B Lotus" panose="00000400000000000000" pitchFamily="2" charset="-78"/>
            </a:endParaRPr>
          </a:p>
          <a:p>
            <a:r>
              <a:rPr lang="fa-IR" sz="3600" dirty="0">
                <a:cs typeface="B Lotus" panose="00000400000000000000" pitchFamily="2" charset="-78"/>
              </a:rPr>
              <a:t>نقد یک </a:t>
            </a:r>
            <a:r>
              <a:rPr lang="fa-IR" sz="3600" dirty="0">
                <a:solidFill>
                  <a:srgbClr val="FF0000"/>
                </a:solidFill>
                <a:cs typeface="B Lotus" panose="00000400000000000000" pitchFamily="2" charset="-78"/>
              </a:rPr>
              <a:t>رشته علمی </a:t>
            </a:r>
            <a:r>
              <a:rPr lang="fa-IR" sz="3600" dirty="0">
                <a:cs typeface="B Lotus" panose="00000400000000000000" pitchFamily="2" charset="-78"/>
              </a:rPr>
              <a:t>است که شامل تفسیر متنی، پژوهش های تاریخی و اندیشه نظری است</a:t>
            </a:r>
            <a:endParaRPr lang="en-US" sz="3600" dirty="0">
              <a:cs typeface="B Lotus" panose="00000400000000000000" pitchFamily="2" charset="-78"/>
            </a:endParaRPr>
          </a:p>
          <a:p>
            <a:r>
              <a:rPr lang="fa-IR" sz="3600" dirty="0" smtClean="0">
                <a:cs typeface="B Lotus" panose="00000400000000000000" pitchFamily="2" charset="-78"/>
              </a:rPr>
              <a:t> </a:t>
            </a:r>
          </a:p>
          <a:p>
            <a:endParaRPr lang="fa-IR" sz="3600" dirty="0" smtClean="0">
              <a:cs typeface="B Lotus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27429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8229600" cy="1143000"/>
          </a:xfrm>
        </p:spPr>
        <p:txBody>
          <a:bodyPr>
            <a:normAutofit fontScale="90000"/>
          </a:bodyPr>
          <a:lstStyle/>
          <a:p>
            <a:pPr algn="r"/>
            <a:r>
              <a:rPr lang="fa-IR" sz="3200" dirty="0" smtClean="0">
                <a:cs typeface="B Lotus" panose="00000400000000000000" pitchFamily="2" charset="-78"/>
              </a:rPr>
              <a:t>2. فواید </a:t>
            </a:r>
            <a:r>
              <a:rPr lang="fa-IR" sz="3200" dirty="0">
                <a:cs typeface="B Lotus" panose="00000400000000000000" pitchFamily="2" charset="-78"/>
              </a:rPr>
              <a:t>معرفی و نقد</a:t>
            </a:r>
            <a:br>
              <a:rPr lang="fa-IR" sz="3200" dirty="0">
                <a:cs typeface="B Lotus" panose="00000400000000000000" pitchFamily="2" charset="-78"/>
              </a:rPr>
            </a:br>
            <a:r>
              <a:rPr lang="en-US" sz="3200" dirty="0">
                <a:cs typeface="B Lotus" panose="00000400000000000000" pitchFamily="2" charset="-78"/>
              </a:rPr>
              <a:t/>
            </a:r>
            <a:br>
              <a:rPr lang="en-US" sz="3200" dirty="0">
                <a:cs typeface="B Lotus" panose="00000400000000000000" pitchFamily="2" charset="-78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990600"/>
            <a:ext cx="8305800" cy="5483352"/>
          </a:xfrm>
        </p:spPr>
        <p:txBody>
          <a:bodyPr>
            <a:normAutofit fontScale="85000" lnSpcReduction="20000"/>
          </a:bodyPr>
          <a:lstStyle/>
          <a:p>
            <a:pPr lvl="0" algn="just"/>
            <a:r>
              <a:rPr lang="fa-IR" sz="3600" dirty="0" smtClean="0">
                <a:cs typeface="B Lotus" panose="00000400000000000000" pitchFamily="2" charset="-78"/>
              </a:rPr>
              <a:t>نقد </a:t>
            </a:r>
            <a:r>
              <a:rPr lang="fa-IR" sz="3600" dirty="0">
                <a:cs typeface="B Lotus" panose="00000400000000000000" pitchFamily="2" charset="-78"/>
              </a:rPr>
              <a:t>نوعی پژوهش است چون با مطالعه و موشکافی همراه است </a:t>
            </a:r>
            <a:r>
              <a:rPr lang="fa-IR" sz="3600" dirty="0" smtClean="0">
                <a:cs typeface="B Lotus" panose="00000400000000000000" pitchFamily="2" charset="-78"/>
              </a:rPr>
              <a:t>و معمولا </a:t>
            </a:r>
            <a:r>
              <a:rPr lang="fa-IR" sz="3600" dirty="0">
                <a:solidFill>
                  <a:srgbClr val="FF0000"/>
                </a:solidFill>
                <a:cs typeface="B Lotus" panose="00000400000000000000" pitchFamily="2" charset="-78"/>
              </a:rPr>
              <a:t>روشمند</a:t>
            </a:r>
            <a:r>
              <a:rPr lang="fa-IR" sz="3600" dirty="0">
                <a:cs typeface="B Lotus" panose="00000400000000000000" pitchFamily="2" charset="-78"/>
              </a:rPr>
              <a:t> است، نیاز به بررسی پیشینه ها دارد، بحث و نتیجه گیری دارد</a:t>
            </a:r>
            <a:r>
              <a:rPr lang="fa-IR" sz="3600" dirty="0" smtClean="0">
                <a:cs typeface="B Lotus" panose="00000400000000000000" pitchFamily="2" charset="-78"/>
              </a:rPr>
              <a:t>.</a:t>
            </a:r>
          </a:p>
          <a:p>
            <a:pPr lvl="0" algn="just"/>
            <a:r>
              <a:rPr lang="fa-IR" sz="3500" dirty="0" smtClean="0">
                <a:cs typeface="B Lotus" panose="00000400000000000000" pitchFamily="2" charset="-78"/>
              </a:rPr>
              <a:t> </a:t>
            </a:r>
            <a:r>
              <a:rPr lang="fa-IR" sz="3500" dirty="0" smtClean="0">
                <a:cs typeface="B Lotus" panose="00000400000000000000" pitchFamily="2" charset="-78"/>
              </a:rPr>
              <a:t>خواندن و مطالعه</a:t>
            </a:r>
            <a:endParaRPr lang="en-US" sz="3500" dirty="0" smtClean="0">
              <a:cs typeface="B Lotus" panose="00000400000000000000" pitchFamily="2" charset="-78"/>
            </a:endParaRPr>
          </a:p>
          <a:p>
            <a:pPr lvl="0" algn="just"/>
            <a:r>
              <a:rPr lang="fa-IR" sz="3600" dirty="0" smtClean="0">
                <a:cs typeface="B Lotus" panose="00000400000000000000" pitchFamily="2" charset="-78"/>
              </a:rPr>
              <a:t>اثر </a:t>
            </a:r>
            <a:r>
              <a:rPr lang="fa-IR" sz="3600" dirty="0">
                <a:cs typeface="B Lotus" panose="00000400000000000000" pitchFamily="2" charset="-78"/>
              </a:rPr>
              <a:t>به جامعه (نفس </a:t>
            </a:r>
            <a:r>
              <a:rPr lang="fa-IR" sz="3600" dirty="0" smtClean="0">
                <a:cs typeface="B Lotus" panose="00000400000000000000" pitchFamily="2" charset="-78"/>
              </a:rPr>
              <a:t>معرفی)</a:t>
            </a:r>
            <a:endParaRPr lang="en-US" sz="3600" dirty="0">
              <a:cs typeface="B Lotus" panose="00000400000000000000" pitchFamily="2" charset="-78"/>
            </a:endParaRPr>
          </a:p>
          <a:p>
            <a:pPr lvl="0" algn="just"/>
            <a:r>
              <a:rPr lang="fa-IR" sz="3600" dirty="0">
                <a:cs typeface="B Lotus" panose="00000400000000000000" pitchFamily="2" charset="-78"/>
              </a:rPr>
              <a:t>معرفیمعرفی  </a:t>
            </a:r>
            <a:r>
              <a:rPr lang="fa-IR" sz="3600" dirty="0">
                <a:cs typeface="B Lotus" panose="00000400000000000000" pitchFamily="2" charset="-78"/>
              </a:rPr>
              <a:t>انتقادی اثر به جامعه</a:t>
            </a:r>
            <a:endParaRPr lang="en-US" sz="3600" dirty="0">
              <a:cs typeface="B Lotus" panose="00000400000000000000" pitchFamily="2" charset="-78"/>
            </a:endParaRPr>
          </a:p>
          <a:p>
            <a:pPr lvl="0" algn="just"/>
            <a:r>
              <a:rPr lang="fa-IR" sz="3600" dirty="0">
                <a:cs typeface="B Lotus" panose="00000400000000000000" pitchFamily="2" charset="-78"/>
              </a:rPr>
              <a:t>اطلاع رسانی انتشار </a:t>
            </a:r>
            <a:r>
              <a:rPr lang="fa-IR" sz="3600" dirty="0" smtClean="0">
                <a:cs typeface="B Lotus" panose="00000400000000000000" pitchFamily="2" charset="-78"/>
              </a:rPr>
              <a:t>اثر (جنبه تبلیغاتی)</a:t>
            </a:r>
            <a:endParaRPr lang="en-US" sz="3600" dirty="0">
              <a:cs typeface="B Lotus" panose="00000400000000000000" pitchFamily="2" charset="-78"/>
            </a:endParaRPr>
          </a:p>
          <a:p>
            <a:pPr lvl="0" algn="just"/>
            <a:r>
              <a:rPr lang="fa-IR" sz="3600" dirty="0">
                <a:cs typeface="B Lotus" panose="00000400000000000000" pitchFamily="2" charset="-78"/>
              </a:rPr>
              <a:t>راهنمای تمام نمای متن است</a:t>
            </a:r>
            <a:endParaRPr lang="en-US" sz="3600" dirty="0">
              <a:cs typeface="B Lotus" panose="00000400000000000000" pitchFamily="2" charset="-78"/>
            </a:endParaRPr>
          </a:p>
          <a:p>
            <a:pPr lvl="0" algn="just"/>
            <a:r>
              <a:rPr lang="fa-IR" sz="3600" dirty="0">
                <a:cs typeface="B Lotus" panose="00000400000000000000" pitchFamily="2" charset="-78"/>
              </a:rPr>
              <a:t>ارتباط بین ناشر و نویسنده و مخاطب </a:t>
            </a:r>
            <a:endParaRPr lang="en-US" sz="3600" dirty="0">
              <a:cs typeface="B Lotus" panose="00000400000000000000" pitchFamily="2" charset="-78"/>
            </a:endParaRPr>
          </a:p>
          <a:p>
            <a:pPr lvl="0" algn="just"/>
            <a:r>
              <a:rPr lang="fa-IR" sz="3600" dirty="0" smtClean="0">
                <a:cs typeface="B Lotus" panose="00000400000000000000" pitchFamily="2" charset="-78"/>
              </a:rPr>
              <a:t>بهبود ساختار </a:t>
            </a:r>
            <a:r>
              <a:rPr lang="fa-IR" sz="3600" dirty="0">
                <a:cs typeface="B Lotus" panose="00000400000000000000" pitchFamily="2" charset="-78"/>
              </a:rPr>
              <a:t>آثار </a:t>
            </a:r>
            <a:endParaRPr lang="fa-IR" sz="3600" dirty="0" smtClean="0">
              <a:cs typeface="B Lotus" panose="00000400000000000000" pitchFamily="2" charset="-78"/>
            </a:endParaRPr>
          </a:p>
          <a:p>
            <a:pPr lvl="0" algn="just"/>
            <a:r>
              <a:rPr lang="fa-IR" sz="3600" dirty="0" smtClean="0">
                <a:cs typeface="B Lotus" panose="00000400000000000000" pitchFamily="2" charset="-78"/>
              </a:rPr>
              <a:t>بهبود کیفیت آثار</a:t>
            </a:r>
          </a:p>
          <a:p>
            <a:pPr lvl="0" algn="just"/>
            <a:r>
              <a:rPr lang="fa-IR" sz="3600" dirty="0" smtClean="0">
                <a:cs typeface="B Lotus" panose="00000400000000000000" pitchFamily="2" charset="-78"/>
              </a:rPr>
              <a:t>نگاه انتقادی و خلاق را پرورش می دهد! تمرین کنیم.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456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77200" cy="258762"/>
          </a:xfrm>
        </p:spPr>
        <p:txBody>
          <a:bodyPr>
            <a:normAutofit fontScale="90000"/>
          </a:bodyPr>
          <a:lstStyle/>
          <a:p>
            <a:pPr algn="r"/>
            <a:r>
              <a:rPr lang="fa-IR" sz="2800" dirty="0" smtClean="0">
                <a:solidFill>
                  <a:srgbClr val="FF0000"/>
                </a:solidFill>
                <a:latin typeface="Nazanin"/>
                <a:cs typeface="B Lotus" panose="00000400000000000000" pitchFamily="2" charset="-78"/>
              </a:rPr>
              <a:t>3. معرفی </a:t>
            </a:r>
            <a:r>
              <a:rPr lang="fa-IR" sz="2800" dirty="0">
                <a:solidFill>
                  <a:srgbClr val="FF0000"/>
                </a:solidFill>
                <a:latin typeface="Nazanin"/>
                <a:cs typeface="B Lotus" panose="00000400000000000000" pitchFamily="2" charset="-78"/>
              </a:rPr>
              <a:t>پیش نیازهای نقد</a:t>
            </a:r>
            <a:endParaRPr lang="fa-IR" sz="2800" dirty="0">
              <a:cs typeface="B Lotus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-304800" y="990600"/>
            <a:ext cx="8543499" cy="5407152"/>
          </a:xfrm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fa-IR" sz="2800" b="1" dirty="0">
                <a:solidFill>
                  <a:srgbClr val="FF0000"/>
                </a:solidFill>
                <a:cs typeface="B Lotus" panose="00000400000000000000" pitchFamily="2" charset="-78"/>
              </a:rPr>
              <a:t>انواع </a:t>
            </a:r>
            <a:r>
              <a:rPr lang="fa-IR" sz="2800" b="1" dirty="0" smtClean="0">
                <a:solidFill>
                  <a:srgbClr val="FF0000"/>
                </a:solidFill>
                <a:cs typeface="B Lotus" panose="00000400000000000000" pitchFamily="2" charset="-78"/>
              </a:rPr>
              <a:t>معرفی و نقد= انواع منابع </a:t>
            </a:r>
            <a:r>
              <a:rPr lang="fa-IR" sz="2800" b="1" dirty="0">
                <a:solidFill>
                  <a:srgbClr val="FF0000"/>
                </a:solidFill>
                <a:cs typeface="B Lotus" panose="00000400000000000000" pitchFamily="2" charset="-78"/>
              </a:rPr>
              <a:t>اطلاعاتی </a:t>
            </a:r>
            <a:endParaRPr lang="en-US" sz="2800" dirty="0">
              <a:solidFill>
                <a:srgbClr val="FF0000"/>
              </a:solidFill>
              <a:cs typeface="B Lotus" panose="00000400000000000000" pitchFamily="2" charset="-78"/>
            </a:endParaRPr>
          </a:p>
          <a:p>
            <a:pPr lvl="0"/>
            <a:r>
              <a:rPr lang="fa-IR" sz="2800" b="1" dirty="0">
                <a:cs typeface="B Lotus" panose="00000400000000000000" pitchFamily="2" charset="-78"/>
              </a:rPr>
              <a:t>کتاب </a:t>
            </a:r>
            <a:r>
              <a:rPr lang="fa-IR" sz="2800" b="1" dirty="0" smtClean="0">
                <a:cs typeface="B Lotus" panose="00000400000000000000" pitchFamily="2" charset="-78"/>
              </a:rPr>
              <a:t>ها</a:t>
            </a:r>
            <a:endParaRPr lang="en-US" sz="2800" b="1" dirty="0" smtClean="0">
              <a:cs typeface="B Lotus" panose="00000400000000000000" pitchFamily="2" charset="-78"/>
            </a:endParaRPr>
          </a:p>
          <a:p>
            <a:pPr lvl="0"/>
            <a:r>
              <a:rPr lang="en-US" sz="2800" b="1" dirty="0" err="1">
                <a:cs typeface="B Lotus" panose="00000400000000000000" pitchFamily="2" charset="-78"/>
              </a:rPr>
              <a:t>Ebooks</a:t>
            </a:r>
            <a:r>
              <a:rPr lang="en-US" sz="2800" b="1" dirty="0">
                <a:cs typeface="B Lotus" panose="00000400000000000000" pitchFamily="2" charset="-78"/>
              </a:rPr>
              <a:t>   </a:t>
            </a:r>
            <a:r>
              <a:rPr lang="fa-IR" sz="2800" b="1" dirty="0">
                <a:cs typeface="B Lotus" panose="00000400000000000000" pitchFamily="2" charset="-78"/>
              </a:rPr>
              <a:t>(آمازون، ای براری و ...) </a:t>
            </a:r>
            <a:endParaRPr lang="en-US" sz="2800" dirty="0">
              <a:cs typeface="B Lotus" panose="00000400000000000000" pitchFamily="2" charset="-78"/>
            </a:endParaRPr>
          </a:p>
          <a:p>
            <a:pPr lvl="0"/>
            <a:r>
              <a:rPr lang="fa-IR" sz="2800" b="1" dirty="0">
                <a:cs typeface="B Lotus" panose="00000400000000000000" pitchFamily="2" charset="-78"/>
              </a:rPr>
              <a:t>مقالات </a:t>
            </a:r>
            <a:r>
              <a:rPr lang="en-US" sz="2800" b="1" dirty="0">
                <a:cs typeface="B Lotus" panose="00000400000000000000" pitchFamily="2" charset="-78"/>
              </a:rPr>
              <a:t>(Articles)</a:t>
            </a:r>
            <a:endParaRPr lang="en-US" sz="2800" dirty="0">
              <a:cs typeface="B Lotus" panose="00000400000000000000" pitchFamily="2" charset="-78"/>
            </a:endParaRPr>
          </a:p>
          <a:p>
            <a:pPr lvl="0"/>
            <a:r>
              <a:rPr lang="fa-IR" sz="2800" b="1" dirty="0">
                <a:cs typeface="B Lotus" panose="00000400000000000000" pitchFamily="2" charset="-78"/>
              </a:rPr>
              <a:t>پایان نامه های تحصیلی</a:t>
            </a:r>
            <a:r>
              <a:rPr lang="en-US" sz="2800" b="1" dirty="0">
                <a:cs typeface="B Lotus" panose="00000400000000000000" pitchFamily="2" charset="-78"/>
              </a:rPr>
              <a:t> (Dissertation ,Thesis)</a:t>
            </a:r>
            <a:endParaRPr lang="en-US" sz="2800" dirty="0">
              <a:cs typeface="B Lotus" panose="00000400000000000000" pitchFamily="2" charset="-78"/>
            </a:endParaRPr>
          </a:p>
          <a:p>
            <a:pPr lvl="0"/>
            <a:r>
              <a:rPr lang="fa-IR" sz="2800" b="1" dirty="0">
                <a:cs typeface="B Lotus" panose="00000400000000000000" pitchFamily="2" charset="-78"/>
              </a:rPr>
              <a:t>گزارش طرح های پژوهشی</a:t>
            </a:r>
            <a:r>
              <a:rPr lang="en-US" sz="2800" b="1" dirty="0">
                <a:cs typeface="B Lotus" panose="00000400000000000000" pitchFamily="2" charset="-78"/>
              </a:rPr>
              <a:t> (Research plans)</a:t>
            </a:r>
            <a:endParaRPr lang="en-US" sz="2800" dirty="0">
              <a:cs typeface="B Lotus" panose="00000400000000000000" pitchFamily="2" charset="-78"/>
            </a:endParaRPr>
          </a:p>
          <a:p>
            <a:pPr lvl="0"/>
            <a:r>
              <a:rPr lang="fa-IR" sz="2800" b="1" dirty="0">
                <a:cs typeface="B Lotus" panose="00000400000000000000" pitchFamily="2" charset="-78"/>
              </a:rPr>
              <a:t>مقالات همایش ها و سمینارهای علمی</a:t>
            </a:r>
            <a:r>
              <a:rPr lang="en-US" sz="2800" b="1" dirty="0">
                <a:cs typeface="B Lotus" panose="00000400000000000000" pitchFamily="2" charset="-78"/>
              </a:rPr>
              <a:t> (Conference proceeding)</a:t>
            </a:r>
            <a:endParaRPr lang="en-US" sz="2800" dirty="0">
              <a:cs typeface="B Lotus" panose="00000400000000000000" pitchFamily="2" charset="-78"/>
            </a:endParaRPr>
          </a:p>
          <a:p>
            <a:pPr lvl="0"/>
            <a:r>
              <a:rPr lang="fa-IR" sz="2800" b="1" dirty="0">
                <a:cs typeface="B Lotus" panose="00000400000000000000" pitchFamily="2" charset="-78"/>
              </a:rPr>
              <a:t>استاندارها</a:t>
            </a:r>
            <a:r>
              <a:rPr lang="en-US" sz="2800" b="1" dirty="0">
                <a:cs typeface="B Lotus" panose="00000400000000000000" pitchFamily="2" charset="-78"/>
              </a:rPr>
              <a:t>(Standards)</a:t>
            </a:r>
            <a:endParaRPr lang="en-US" sz="2800" dirty="0">
              <a:cs typeface="B Lotus" panose="00000400000000000000" pitchFamily="2" charset="-78"/>
            </a:endParaRPr>
          </a:p>
          <a:p>
            <a:pPr lvl="0"/>
            <a:r>
              <a:rPr lang="fa-IR" sz="2800" b="1" dirty="0">
                <a:cs typeface="B Lotus" panose="00000400000000000000" pitchFamily="2" charset="-78"/>
              </a:rPr>
              <a:t>پروانه های ثبت اختراع</a:t>
            </a:r>
            <a:r>
              <a:rPr lang="en-US" sz="2800" b="1" dirty="0">
                <a:cs typeface="B Lotus" panose="00000400000000000000" pitchFamily="2" charset="-78"/>
              </a:rPr>
              <a:t>(Patent)</a:t>
            </a:r>
          </a:p>
          <a:p>
            <a:pPr lvl="0"/>
            <a:r>
              <a:rPr lang="en-US" sz="2800" b="1" dirty="0">
                <a:cs typeface="B Lotus" panose="00000400000000000000" pitchFamily="2" charset="-78"/>
              </a:rPr>
              <a:t>…..</a:t>
            </a:r>
            <a:endParaRPr lang="en-US" sz="2800" dirty="0">
              <a:cs typeface="B Lotus" panose="00000400000000000000" pitchFamily="2" charset="-78"/>
            </a:endParaRPr>
          </a:p>
          <a:p>
            <a:pPr lvl="0"/>
            <a:endParaRPr lang="en-US" sz="2800" b="1" dirty="0" smtClean="0">
              <a:cs typeface="B Lotus" panose="00000400000000000000" pitchFamily="2" charset="-78"/>
            </a:endParaRPr>
          </a:p>
          <a:p>
            <a:endParaRPr lang="en-US" dirty="0">
              <a:cs typeface="B Lotus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46423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2194</TotalTime>
  <Words>2399</Words>
  <Application>Microsoft Office PowerPoint</Application>
  <PresentationFormat>On-screen Show (4:3)</PresentationFormat>
  <Paragraphs>369</Paragraphs>
  <Slides>65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65</vt:i4>
      </vt:variant>
    </vt:vector>
  </HeadingPairs>
  <TitlesOfParts>
    <vt:vector size="76" baseType="lpstr">
      <vt:lpstr>Arial</vt:lpstr>
      <vt:lpstr>B Lotus</vt:lpstr>
      <vt:lpstr>B Mitra</vt:lpstr>
      <vt:lpstr>B Zar</vt:lpstr>
      <vt:lpstr>Calibri</vt:lpstr>
      <vt:lpstr>Century Schoolbook</vt:lpstr>
      <vt:lpstr>Nazanin</vt:lpstr>
      <vt:lpstr>Times New Roman</vt:lpstr>
      <vt:lpstr>Wingdings</vt:lpstr>
      <vt:lpstr>Wingdings 2</vt:lpstr>
      <vt:lpstr>Oriel</vt:lpstr>
      <vt:lpstr>PowerPoint Presentation</vt:lpstr>
      <vt:lpstr>PowerPoint Presentation</vt:lpstr>
      <vt:lpstr>اهداف دوره  </vt:lpstr>
      <vt:lpstr>مباحث قابل طرح در دوره آموزشی...</vt:lpstr>
      <vt:lpstr>چند نکته!</vt:lpstr>
      <vt:lpstr>1. معرفی و نقد</vt:lpstr>
      <vt:lpstr>1. معرفی و نقد</vt:lpstr>
      <vt:lpstr>2. فواید معرفی و نقد  </vt:lpstr>
      <vt:lpstr>3. معرفی پیش نیازهای نقد</vt:lpstr>
      <vt:lpstr>3. معرفی پیش نیازهای نقد.... انواع منابع اطلاعاتی...ادامه</vt:lpstr>
      <vt:lpstr>3. معرفی پیش نیازهای نقد.... انواع منابع اطلاعاتی...ادامه</vt:lpstr>
      <vt:lpstr>3. معرفی پیش نیازهای نقد.... انواع منابع اطلاعاتی...ادامه</vt:lpstr>
      <vt:lpstr>3. معرفی پیش نیازهای نقد.... انواع منابع اطلاعاتی...ادامه</vt:lpstr>
      <vt:lpstr>  3. معرفی پیش نیازهای نقد.... انواع منابع اطلاعاتی...ادامه  چند نکته کاربردی! </vt:lpstr>
      <vt:lpstr>    3. معرفی پیش نیازهای نقد.... انواع منابع اطلاعاتی...ادامه  چه کاری باید انجام دهیم!</vt:lpstr>
      <vt:lpstr>PowerPoint Presentation</vt:lpstr>
      <vt:lpstr>3. معرفی پیش نیازهای نقد.... انواع منابع اطلاعاتی...ادامه  چه کاری باید انجام دهیم!...پیش  نیازهای پژوهش، روحیه پرسشگری... </vt:lpstr>
      <vt:lpstr>  3. معرفی پیش نیازهای نقد.... انواع منابع اطلاعاتی...ادامه  چه کاری باید انجام دهیم!.....پیش نیازهای پژوهش، تفکر منطقی... </vt:lpstr>
      <vt:lpstr>3. معرفی پیش نیازهای نقد.... انواع منابع اطلاعاتی...ادامه  چه کاری باید انجام دهیم!.....پیش نیازهای پژوهش... توانایی توصیف، تحلیل و تفسیر </vt:lpstr>
      <vt:lpstr>پیش نیازهای پژوهش توانایی توصیف، تحلیل و تفسیر </vt:lpstr>
      <vt:lpstr>3. معرفی پیش نیازهای نقد.... انواع منابع اطلاعاتی...ادامه  چه کاری باید انجام دهیم!.....   مهارت های سواد اطلاعاتی خود را توسعه دهیم! </vt:lpstr>
      <vt:lpstr>3. معرفی پیش نیازهای نقد.... انواع منابع اطلاعاتی...ادامه  چه کاری باید انجام دهیم!...!... مهارت های سواد اطلاعاتی خود را توسعه دهیم!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4. معرفی و نقد کتاب: از کجا شروع کنیم! </vt:lpstr>
      <vt:lpstr>4. معرفی و نقد کتاب: از کجا شروع کنیم! </vt:lpstr>
      <vt:lpstr>4. معرفی و نقد کتاب: از کجا شروع کنیم!  بررسی ظاهری... ادامه </vt:lpstr>
      <vt:lpstr>4. معرفی و نقد کتاب: از کجا شروع کنیم!  بررسی ظاهری... ادامه </vt:lpstr>
      <vt:lpstr>4. معرفی و نقد کتاب: از کجا شروع کنیم!  بررسی ظاهری... ادامه </vt:lpstr>
      <vt:lpstr>4. معرفی و نقد کتاب: از کجا شروع کنیم!</vt:lpstr>
      <vt:lpstr>PowerPoint Presentation</vt:lpstr>
      <vt:lpstr>PowerPoint Presentation</vt:lpstr>
      <vt:lpstr>چگونه؟</vt:lpstr>
      <vt:lpstr>در کتاب های ترجمه </vt:lpstr>
      <vt:lpstr>4. معرفی و نقد کتاب: از کجا شروع کنیم!  برخی نکات مهم و قابل توجه!!</vt:lpstr>
      <vt:lpstr>4. معرفی و نقد کتاب: از کجا شروع کنیم!  برخی نکات مهم و قابل توجه!!</vt:lpstr>
      <vt:lpstr>4. معرفی و نقد کتاب: از کجا شروع کنیم!  برخی نکات مهم و قابل توجه!!</vt:lpstr>
      <vt:lpstr>4. معرفی و نقد کتاب: از کجا شروع کنیم!  برخی نکات مهم و قابل توجه!!</vt:lpstr>
      <vt:lpstr>5. نمونه نشریات حوزه نقد  http://faslnameh.org</vt:lpstr>
      <vt:lpstr>5. نمونه نشریات حوزه نقد   فصلنامه نقد کتاب اطلاع رسانی و ارتباطات    icbr.faslnameh.org</vt:lpstr>
      <vt:lpstr>5. نمونه نشریات حوزه معرفی و نقد   فصلنامه نقد کتاب اطلاع رسانی و ارتباطات    icbr.faslnameh.org</vt:lpstr>
      <vt:lpstr>5. نمونه نشریات حوزه معرفی و نقد  فصلنامه نقد کتاب تاریخ  htybr.faslnameh.org </vt:lpstr>
      <vt:lpstr>5. نمونه نشریات حوزه معرفی و نقد   فصلنامه نقد کتاب ادبیات litbr.faslnameh.org</vt:lpstr>
      <vt:lpstr>نقد کتاب ایران و اسلام irisbr.faslnameh.org</vt:lpstr>
      <vt:lpstr>فصلنامه تخصصی نقد کتاب فلسفه، کلام و عرفان  ptmbr.faslnameh.org</vt:lpstr>
      <vt:lpstr>6. سایت ها و جشنواره های نقد کتاب http://naghdeketab.ir</vt:lpstr>
      <vt:lpstr>6. سایت ها و جشنواره های نقد کتاب http://naghdeketab.ir</vt:lpstr>
      <vt:lpstr>6. سایت ها و جشنواره های نقد کتاب http://naghdeketab.ir</vt:lpstr>
      <vt:lpstr>6.  سایت ها و جشنواره های نقد کتاب http://naghdeketab.ir</vt:lpstr>
      <vt:lpstr>سایت «معرفی و نقد کتاب تهران» http://trbooks.ir</vt:lpstr>
      <vt:lpstr>PowerPoint Presentation</vt:lpstr>
      <vt:lpstr>معرفی و نقد کتاب تهران http://trbooks.ir</vt:lpstr>
      <vt:lpstr>https://books.google.com/</vt:lpstr>
      <vt:lpstr>PowerPoint Presentation</vt:lpstr>
      <vt:lpstr>PowerPoint Presentation</vt:lpstr>
      <vt:lpstr>نمونه معرفی و نقد فارسی </vt:lpstr>
      <vt:lpstr>نمونه نقد مقاله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abolfazl</dc:creator>
  <cp:lastModifiedBy>Administrator</cp:lastModifiedBy>
  <cp:revision>466</cp:revision>
  <dcterms:created xsi:type="dcterms:W3CDTF">2013-08-09T09:01:53Z</dcterms:created>
  <dcterms:modified xsi:type="dcterms:W3CDTF">2019-01-19T18:37:19Z</dcterms:modified>
</cp:coreProperties>
</file>