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handoutMasterIdLst>
    <p:handoutMasterId r:id="rId68"/>
  </p:handoutMasterIdLst>
  <p:sldIdLst>
    <p:sldId id="256" r:id="rId2"/>
    <p:sldId id="295" r:id="rId3"/>
    <p:sldId id="296" r:id="rId4"/>
    <p:sldId id="297" r:id="rId5"/>
    <p:sldId id="324" r:id="rId6"/>
    <p:sldId id="326" r:id="rId7"/>
    <p:sldId id="371" r:id="rId8"/>
    <p:sldId id="325" r:id="rId9"/>
    <p:sldId id="299" r:id="rId10"/>
    <p:sldId id="300" r:id="rId11"/>
    <p:sldId id="301" r:id="rId12"/>
    <p:sldId id="302" r:id="rId13"/>
    <p:sldId id="304" r:id="rId14"/>
    <p:sldId id="305" r:id="rId15"/>
    <p:sldId id="318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5" r:id="rId24"/>
    <p:sldId id="316" r:id="rId25"/>
    <p:sldId id="317" r:id="rId26"/>
    <p:sldId id="319" r:id="rId27"/>
    <p:sldId id="320" r:id="rId28"/>
    <p:sldId id="321" r:id="rId29"/>
    <p:sldId id="322" r:id="rId30"/>
    <p:sldId id="323" r:id="rId31"/>
    <p:sldId id="327" r:id="rId32"/>
    <p:sldId id="329" r:id="rId33"/>
    <p:sldId id="375" r:id="rId34"/>
    <p:sldId id="362" r:id="rId35"/>
    <p:sldId id="363" r:id="rId36"/>
    <p:sldId id="365" r:id="rId37"/>
    <p:sldId id="361" r:id="rId38"/>
    <p:sldId id="339" r:id="rId39"/>
    <p:sldId id="376" r:id="rId40"/>
    <p:sldId id="340" r:id="rId41"/>
    <p:sldId id="341" r:id="rId42"/>
    <p:sldId id="366" r:id="rId43"/>
    <p:sldId id="367" r:id="rId44"/>
    <p:sldId id="377" r:id="rId45"/>
    <p:sldId id="378" r:id="rId46"/>
    <p:sldId id="342" r:id="rId47"/>
    <p:sldId id="343" r:id="rId48"/>
    <p:sldId id="344" r:id="rId49"/>
    <p:sldId id="345" r:id="rId50"/>
    <p:sldId id="346" r:id="rId51"/>
    <p:sldId id="355" r:id="rId52"/>
    <p:sldId id="356" r:id="rId53"/>
    <p:sldId id="347" r:id="rId54"/>
    <p:sldId id="349" r:id="rId55"/>
    <p:sldId id="350" r:id="rId56"/>
    <p:sldId id="348" r:id="rId57"/>
    <p:sldId id="351" r:id="rId58"/>
    <p:sldId id="359" r:id="rId59"/>
    <p:sldId id="352" r:id="rId60"/>
    <p:sldId id="372" r:id="rId61"/>
    <p:sldId id="373" r:id="rId62"/>
    <p:sldId id="374" r:id="rId63"/>
    <p:sldId id="370" r:id="rId64"/>
    <p:sldId id="369" r:id="rId65"/>
    <p:sldId id="379" r:id="rId66"/>
    <p:sldId id="354" r:id="rId67"/>
  </p:sldIdLst>
  <p:sldSz cx="9144000" cy="6858000" type="screen4x3"/>
  <p:notesSz cx="6735763" cy="98663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32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B19F1C-BC7C-4818-B800-02F890C9A752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762910-2396-4A6D-B52D-A14A9147C8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499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1381A2-87DB-40E6-8595-8FC71507389F}" type="datetimeFigureOut">
              <a:rPr lang="fa-IR" smtClean="0"/>
              <a:pPr/>
              <a:t>1440/06/20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A4EF0-4F07-4BFA-949A-86D0381125F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olfazl\Pictures\323536_t0bCK3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5786478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63562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نقد.... انواع منابع اطلاعاتی...ادامه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52547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Erratum </a:t>
            </a:r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error in printing or writing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a list of corrected errors appended to a book or </a:t>
            </a:r>
            <a:r>
              <a:rPr lang="en-US" dirty="0" smtClean="0"/>
              <a:t>published </a:t>
            </a:r>
            <a:r>
              <a:rPr lang="en-US" dirty="0"/>
              <a:t>in a subsequent issue of a </a:t>
            </a:r>
            <a:r>
              <a:rPr lang="en-US" dirty="0" smtClean="0"/>
              <a:t>journal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Pamphlet or leaflet</a:t>
            </a:r>
          </a:p>
          <a:p>
            <a:pPr algn="l" rtl="0"/>
            <a:r>
              <a:rPr lang="en-US" dirty="0"/>
              <a:t>a small booklet or leaflet containing information or arguments about a single subject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Brochure</a:t>
            </a:r>
          </a:p>
          <a:p>
            <a:pPr algn="l" rtl="0"/>
            <a:r>
              <a:rPr lang="en-US" dirty="0"/>
              <a:t>a small book or magazine containing pictures and information about a product or service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.... 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انواع منابع </a:t>
            </a:r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اطلاعاتی...ادامه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534400" cy="5254752"/>
          </a:xfrm>
        </p:spPr>
        <p:txBody>
          <a:bodyPr/>
          <a:lstStyle/>
          <a:p>
            <a:pPr marL="0" lvl="0" indent="0">
              <a:buNone/>
            </a:pPr>
            <a:r>
              <a:rPr lang="fa-IR" sz="3600" b="1" dirty="0">
                <a:solidFill>
                  <a:srgbClr val="FF0000"/>
                </a:solidFill>
                <a:cs typeface="B Lotus" panose="00000400000000000000" pitchFamily="2" charset="-78"/>
              </a:rPr>
              <a:t>انواع منابع مرجع </a:t>
            </a:r>
            <a:endParaRPr lang="en-US" sz="36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lvl="0"/>
            <a:r>
              <a:rPr lang="fa-IR" sz="3200" b="1" dirty="0" smtClean="0">
                <a:cs typeface="B Lotus" panose="00000400000000000000" pitchFamily="2" charset="-78"/>
              </a:rPr>
              <a:t>واژه </a:t>
            </a:r>
            <a:r>
              <a:rPr lang="fa-IR" sz="3200" b="1" dirty="0">
                <a:cs typeface="B Lotus" panose="00000400000000000000" pitchFamily="2" charset="-78"/>
              </a:rPr>
              <a:t>نامه ها  اصطلاحنامه ها (</a:t>
            </a:r>
            <a:r>
              <a:rPr lang="en-US" sz="3200" b="1" dirty="0">
                <a:cs typeface="B Lotus" panose="00000400000000000000" pitchFamily="2" charset="-78"/>
              </a:rPr>
              <a:t>Thesaurus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دایره المعارفها (انواع ویکی پدیا)(</a:t>
            </a:r>
            <a:r>
              <a:rPr lang="en-US" sz="3200" b="1" dirty="0">
                <a:cs typeface="B Lotus" panose="00000400000000000000" pitchFamily="2" charset="-78"/>
              </a:rPr>
              <a:t>Encyclopedias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زندگی نامه ها</a:t>
            </a:r>
            <a:r>
              <a:rPr lang="en-US" sz="3200" b="1" dirty="0">
                <a:cs typeface="B Lotus" panose="00000400000000000000" pitchFamily="2" charset="-78"/>
              </a:rPr>
              <a:t> </a:t>
            </a:r>
            <a:r>
              <a:rPr lang="fa-IR" sz="3200" b="1" dirty="0">
                <a:cs typeface="B Lotus" panose="00000400000000000000" pitchFamily="2" charset="-78"/>
              </a:rPr>
              <a:t>(</a:t>
            </a:r>
            <a:r>
              <a:rPr lang="en-US" sz="3200" b="1" dirty="0">
                <a:cs typeface="B Lotus" panose="00000400000000000000" pitchFamily="2" charset="-78"/>
              </a:rPr>
              <a:t>(Biographies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کتابشناسی ها (</a:t>
            </a:r>
            <a:r>
              <a:rPr lang="en-US" sz="3200" b="1" dirty="0">
                <a:cs typeface="B Lotus" panose="00000400000000000000" pitchFamily="2" charset="-78"/>
              </a:rPr>
              <a:t>Bibliographies</a:t>
            </a:r>
            <a:r>
              <a:rPr lang="fa-IR" sz="3200" b="1" dirty="0">
                <a:cs typeface="B Lotus" panose="00000400000000000000" pitchFamily="2" charset="-78"/>
              </a:rPr>
              <a:t>)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دستنامه ها </a:t>
            </a: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 دستور نامه ها </a:t>
            </a:r>
          </a:p>
          <a:p>
            <a:pPr lvl="0"/>
            <a:r>
              <a:rPr lang="fa-IR" sz="3200" b="1" dirty="0">
                <a:cs typeface="B Lotus" panose="00000400000000000000" pitchFamily="2" charset="-78"/>
              </a:rPr>
              <a:t> راهنماها </a:t>
            </a:r>
            <a:endParaRPr lang="en-US" sz="3200" dirty="0">
              <a:cs typeface="B Lotus" panose="00000400000000000000" pitchFamily="2" charset="-78"/>
            </a:endParaRPr>
          </a:p>
          <a:p>
            <a:pPr lvl="0"/>
            <a:endParaRPr lang="fa-IR" sz="3200" b="1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686800" cy="5697940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11200" dirty="0">
                <a:solidFill>
                  <a:srgbClr val="FF0000"/>
                </a:solidFill>
              </a:rPr>
              <a:t>Primary sources </a:t>
            </a:r>
            <a:r>
              <a:rPr lang="en-US" sz="11200" dirty="0"/>
              <a:t>are original materials on which other research is based, including</a:t>
            </a:r>
            <a:r>
              <a:rPr lang="en-US" sz="11200" dirty="0" smtClean="0"/>
              <a:t>:</a:t>
            </a:r>
            <a:endParaRPr lang="fa-IR" sz="11200" dirty="0" smtClean="0"/>
          </a:p>
          <a:p>
            <a:pPr marL="0" indent="0" algn="l" rtl="0">
              <a:buNone/>
            </a:pPr>
            <a:r>
              <a:rPr lang="en-US" sz="11200" dirty="0"/>
              <a:t>1. original written works – poems, diaries, court records, interviews, surveys, and original </a:t>
            </a:r>
          </a:p>
          <a:p>
            <a:pPr marL="0" indent="0" algn="l" rtl="0">
              <a:buNone/>
            </a:pPr>
            <a:r>
              <a:rPr lang="en-US" sz="11200" dirty="0"/>
              <a:t>   2. research/fieldwork, and  research published in scholarly/academic journals.</a:t>
            </a:r>
          </a:p>
          <a:p>
            <a:pPr algn="l" rtl="0"/>
            <a:endParaRPr lang="en-US" sz="11200" dirty="0"/>
          </a:p>
          <a:p>
            <a:pPr algn="l" rtl="0"/>
            <a:r>
              <a:rPr lang="en-US" sz="11200" dirty="0">
                <a:solidFill>
                  <a:srgbClr val="FF0000"/>
                </a:solidFill>
              </a:rPr>
              <a:t>Secondary sources </a:t>
            </a:r>
            <a:r>
              <a:rPr lang="en-US" sz="11200" dirty="0"/>
              <a:t>are those that describe or analyze primary sources, including:</a:t>
            </a:r>
          </a:p>
          <a:p>
            <a:pPr marL="0" indent="0" algn="l" rtl="0">
              <a:buNone/>
            </a:pPr>
            <a:r>
              <a:rPr lang="en-US" sz="11200" dirty="0"/>
              <a:t>   1.   reference materials – dictionaries, encyclopedias, textbooks</a:t>
            </a:r>
          </a:p>
          <a:p>
            <a:pPr marL="1371600" indent="-1371600" algn="l" rtl="0">
              <a:buAutoNum type="arabicPeriod" startAt="2"/>
            </a:pPr>
            <a:r>
              <a:rPr lang="en-US" sz="11200" dirty="0"/>
              <a:t>books and articles that interpret, review, or </a:t>
            </a:r>
            <a:r>
              <a:rPr lang="en-US" sz="11200" dirty="0" err="1"/>
              <a:t>sythesize</a:t>
            </a:r>
            <a:r>
              <a:rPr lang="en-US" sz="11200" dirty="0"/>
              <a:t> original research/fieldwork.</a:t>
            </a:r>
          </a:p>
          <a:p>
            <a:pPr algn="l" rtl="0"/>
            <a:endParaRPr lang="en-US" sz="11200" dirty="0"/>
          </a:p>
          <a:p>
            <a:pPr algn="l" rtl="0"/>
            <a:endParaRPr lang="en-US" sz="11200" dirty="0"/>
          </a:p>
          <a:p>
            <a:pPr marL="0" indent="0" algn="l" rtl="0">
              <a:buNone/>
            </a:pPr>
            <a:r>
              <a:rPr lang="en-US" sz="11200" dirty="0"/>
              <a:t>   </a:t>
            </a:r>
            <a:endParaRPr lang="en-US" sz="11200" dirty="0" smtClean="0"/>
          </a:p>
          <a:p>
            <a:pPr marL="0" indent="0" algn="l" rtl="0">
              <a:buNone/>
            </a:pPr>
            <a:r>
              <a:rPr lang="en-US" sz="6400" dirty="0" smtClean="0"/>
              <a:t>Reference: https</a:t>
            </a:r>
            <a:r>
              <a:rPr lang="en-US" sz="6400" dirty="0"/>
              <a:t>://libguides.merrimack.edu/research_help/Sources</a:t>
            </a:r>
          </a:p>
        </p:txBody>
      </p:sp>
    </p:spTree>
    <p:extLst>
      <p:ext uri="{BB962C8B-B14F-4D97-AF65-F5344CB8AC3E}">
        <p14:creationId xmlns:p14="http://schemas.microsoft.com/office/powerpoint/2010/main" val="23606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endParaRPr lang="en-US" sz="2400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715000"/>
          </a:xfrm>
        </p:spPr>
        <p:txBody>
          <a:bodyPr>
            <a:normAutofit fontScale="40000" lnSpcReduction="20000"/>
          </a:bodyPr>
          <a:lstStyle/>
          <a:p>
            <a:pPr algn="l" rtl="0"/>
            <a:endParaRPr lang="en-US" sz="4500" dirty="0"/>
          </a:p>
          <a:p>
            <a:pPr algn="l" rtl="0"/>
            <a:r>
              <a:rPr lang="en-US" sz="5900" dirty="0">
                <a:solidFill>
                  <a:srgbClr val="FF0000"/>
                </a:solidFill>
              </a:rPr>
              <a:t>Tertiary sources </a:t>
            </a:r>
            <a:r>
              <a:rPr lang="en-US" sz="5900" dirty="0"/>
              <a:t>are those used to organize and locate secondary and primary sources</a:t>
            </a:r>
            <a:r>
              <a:rPr lang="en-US" sz="5900" dirty="0" smtClean="0"/>
              <a:t>.</a:t>
            </a:r>
            <a:endParaRPr lang="fa-IR" sz="5900" dirty="0" smtClean="0"/>
          </a:p>
          <a:p>
            <a:pPr algn="l" rtl="0"/>
            <a:endParaRPr lang="en-US" sz="59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>
                <a:solidFill>
                  <a:schemeClr val="accent2"/>
                </a:solidFill>
              </a:rPr>
              <a:t> Indexes </a:t>
            </a:r>
            <a:r>
              <a:rPr lang="en-US" sz="5900" dirty="0"/>
              <a:t>– provide citations that fully identify a work with information such as author, titles of a book, </a:t>
            </a:r>
            <a:r>
              <a:rPr lang="en-US" sz="5900" dirty="0" err="1"/>
              <a:t>artile</a:t>
            </a:r>
            <a:r>
              <a:rPr lang="en-US" sz="5900" dirty="0"/>
              <a:t>, and/or journal, publisher and publication date, volume and issue number and page numbers.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/>
              <a:t>    </a:t>
            </a:r>
            <a:r>
              <a:rPr lang="en-US" sz="5900" dirty="0">
                <a:solidFill>
                  <a:schemeClr val="accent2"/>
                </a:solidFill>
              </a:rPr>
              <a:t>Abstracts</a:t>
            </a:r>
            <a:r>
              <a:rPr lang="en-US" sz="5900" dirty="0"/>
              <a:t> – summarize the primary or secondary sources,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5900" dirty="0">
                <a:solidFill>
                  <a:schemeClr val="accent2"/>
                </a:solidFill>
              </a:rPr>
              <a:t>    Databases </a:t>
            </a:r>
            <a:r>
              <a:rPr lang="en-US" sz="5900" dirty="0"/>
              <a:t>– are online indexes that usually include abstracts for each primary or secondary resource, and may also include a digital copy of the resource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900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3000" dirty="0" smtClean="0"/>
              <a:t>Reference: https</a:t>
            </a:r>
            <a:r>
              <a:rPr lang="en-US" sz="3000" dirty="0"/>
              <a:t>://libguides.merrimack.edu/research_help/Sources</a:t>
            </a:r>
          </a:p>
        </p:txBody>
      </p:sp>
    </p:spTree>
    <p:extLst>
      <p:ext uri="{BB962C8B-B14F-4D97-AF65-F5344CB8AC3E}">
        <p14:creationId xmlns:p14="http://schemas.microsoft.com/office/powerpoint/2010/main" val="6024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6248"/>
            <a:ext cx="7848600" cy="6222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</a:t>
            </a:r>
            <a:r>
              <a:rPr lang="fa-IR" sz="24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ادامه</a:t>
            </a:r>
            <a:br>
              <a:rPr lang="fa-IR" sz="24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چند نکته کاربردی! 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707" y="1298448"/>
            <a:ext cx="8686800" cy="5559552"/>
          </a:xfrm>
        </p:spPr>
        <p:txBody>
          <a:bodyPr>
            <a:normAutofit/>
          </a:bodyPr>
          <a:lstStyle/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در نقد محتوایی نیاز به مراجعه </a:t>
            </a:r>
            <a:r>
              <a:rPr lang="fa-IR" sz="3600" dirty="0">
                <a:cs typeface="B Lotus" panose="00000400000000000000" pitchFamily="2" charset="-78"/>
              </a:rPr>
              <a:t>به منابع </a:t>
            </a:r>
            <a:r>
              <a:rPr lang="fa-IR" sz="3600" dirty="0" smtClean="0">
                <a:cs typeface="B Lotus" panose="00000400000000000000" pitchFamily="2" charset="-78"/>
              </a:rPr>
              <a:t>متنوع داریم.</a:t>
            </a: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 از مراجعه به منابع مختلف </a:t>
            </a:r>
            <a:r>
              <a:rPr lang="fa-IR" sz="3600" dirty="0">
                <a:cs typeface="B Lotus" panose="00000400000000000000" pitchFamily="2" charset="-78"/>
              </a:rPr>
              <a:t>غفلت </a:t>
            </a:r>
            <a:r>
              <a:rPr lang="fa-IR" sz="3600" dirty="0" smtClean="0">
                <a:cs typeface="B Lotus" panose="00000400000000000000" pitchFamily="2" charset="-78"/>
              </a:rPr>
              <a:t>نکنیم!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آشنا </a:t>
            </a:r>
            <a:r>
              <a:rPr lang="fa-IR" sz="3600" dirty="0" smtClean="0">
                <a:cs typeface="B Lotus" panose="00000400000000000000" pitchFamily="2" charset="-78"/>
              </a:rPr>
              <a:t>نبودن مخاطبان،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افراد </a:t>
            </a:r>
            <a:r>
              <a:rPr lang="fa-IR" sz="3600" dirty="0">
                <a:cs typeface="B Lotus" panose="00000400000000000000" pitchFamily="2" charset="-78"/>
              </a:rPr>
              <a:t>و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دانشجویان </a:t>
            </a:r>
            <a:r>
              <a:rPr lang="fa-IR" sz="3600" dirty="0" smtClean="0">
                <a:cs typeface="B Lotus" panose="00000400000000000000" pitchFamily="2" charset="-78"/>
              </a:rPr>
              <a:t>با </a:t>
            </a:r>
            <a:r>
              <a:rPr lang="fa-IR" sz="3600" dirty="0">
                <a:cs typeface="B Lotus" panose="00000400000000000000" pitchFamily="2" charset="-78"/>
              </a:rPr>
              <a:t>انواع منابع 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(استفاده صرف از یک نوع منبع و فراموشی یا عدم مراجعه به سایر انواع منابع......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شاهد</a:t>
            </a:r>
            <a:r>
              <a:rPr lang="fa-IR" sz="3600" dirty="0">
                <a:cs typeface="B Lotus" panose="00000400000000000000" pitchFamily="2" charset="-78"/>
              </a:rPr>
              <a:t>: بررسی مرور پیشینه ها</a:t>
            </a:r>
            <a:r>
              <a:rPr lang="fa-IR" sz="36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1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944562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Lotus" panose="00000400000000000000" pitchFamily="2" charset="-78"/>
              </a:rPr>
              <a:t>چه کاری باید انجام دهیم!</a:t>
            </a:r>
            <a:endParaRPr lang="en-US" sz="4000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با پژوهش و مراحل مختلف آن آشنا شویم!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مهارت های سواد اطلاعاتی خود را توسعه دهیم!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222276" cy="6611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cs typeface="B Zar" panose="00000400000000000000" pitchFamily="2" charset="-78"/>
              </a:rPr>
              <a:t>  </a:t>
            </a:r>
            <a:r>
              <a:rPr lang="fa-IR" sz="2600" dirty="0">
                <a:cs typeface="B Lotus" panose="00000400000000000000" pitchFamily="2" charset="-78"/>
              </a:rPr>
              <a:t/>
            </a:r>
            <a:br>
              <a:rPr lang="fa-IR" sz="2600" dirty="0">
                <a:cs typeface="B Lotus" panose="00000400000000000000" pitchFamily="2" charset="-78"/>
              </a:rPr>
            </a:br>
            <a:r>
              <a:rPr lang="fa-IR" sz="2600" dirty="0"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600" dirty="0">
                <a:latin typeface="Nazanin"/>
                <a:cs typeface="B Lotus" panose="00000400000000000000" pitchFamily="2" charset="-78"/>
              </a:rPr>
            </a:br>
            <a:r>
              <a:rPr lang="fa-IR" sz="2600" dirty="0">
                <a:cs typeface="B Lotus" panose="00000400000000000000" pitchFamily="2" charset="-78"/>
              </a:rPr>
              <a:t/>
            </a:r>
            <a:br>
              <a:rPr lang="fa-IR" sz="2600" dirty="0">
                <a:cs typeface="B Lotus" panose="00000400000000000000" pitchFamily="2" charset="-78"/>
              </a:rPr>
            </a:br>
            <a:r>
              <a:rPr lang="fa-IR" sz="2600" dirty="0">
                <a:cs typeface="B Lotus" panose="00000400000000000000" pitchFamily="2" charset="-78"/>
              </a:rPr>
              <a:t>چه کاری باید انجام دهیم</a:t>
            </a:r>
            <a:r>
              <a:rPr lang="fa-IR" sz="2600" dirty="0" smtClean="0">
                <a:cs typeface="B Lotus" panose="00000400000000000000" pitchFamily="2" charset="-78"/>
              </a:rPr>
              <a:t>!.............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با مراحل مختلف پژوهش آشنا شویم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پیش نیازهای پژوهش</a:t>
            </a:r>
          </a:p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روحیه پرسشگری</a:t>
            </a:r>
            <a:endParaRPr lang="en-US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تفکر منطقی و خلاق</a:t>
            </a:r>
            <a:endParaRPr lang="en-US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توانایی توصیف، تحلیل و تفسیر</a:t>
            </a:r>
          </a:p>
          <a:p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57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38616" cy="1524000"/>
          </a:xfrm>
        </p:spPr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دهیم!...</a:t>
            </a:r>
            <a:r>
              <a:rPr lang="fa-IR" sz="1800" dirty="0" smtClean="0">
                <a:solidFill>
                  <a:srgbClr val="FF0000"/>
                </a:solidFill>
                <a:cs typeface="B Zar" panose="00000400000000000000" pitchFamily="2" charset="-78"/>
              </a:rPr>
              <a:t>پیش  </a:t>
            </a:r>
            <a:r>
              <a:rPr lang="fa-IR" sz="1600" dirty="0">
                <a:solidFill>
                  <a:srgbClr val="FF0000"/>
                </a:solidFill>
                <a:cs typeface="B Zar" panose="00000400000000000000" pitchFamily="2" charset="-78"/>
              </a:rPr>
              <a:t>نیازهای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پژوهش، </a:t>
            </a:r>
            <a:r>
              <a:rPr lang="fa-IR" sz="1600" dirty="0">
                <a:solidFill>
                  <a:srgbClr val="FF0000"/>
                </a:solidFill>
                <a:cs typeface="B Zar" panose="00000400000000000000" pitchFamily="2" charset="-78"/>
              </a:rPr>
              <a:t>روحیه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پرسشگری...</a:t>
            </a:r>
            <a:r>
              <a:rPr lang="en-US" sz="3600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10016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روحیه پرسشگری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cs typeface="B Zar" panose="00000400000000000000" pitchFamily="2" charset="-78"/>
              </a:rPr>
              <a:t>پرهیز از بدیهی انگاری</a:t>
            </a:r>
          </a:p>
          <a:p>
            <a:pPr marL="0" indent="0">
              <a:buNone/>
            </a:pP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ذهنی خلاق؛ کنجکاوی، پویای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>
                <a:cs typeface="B Zar" panose="00000400000000000000" pitchFamily="2" charset="-78"/>
              </a:rPr>
              <a:t>نگاه نقادانه به محیط </a:t>
            </a:r>
            <a:r>
              <a:rPr lang="fa-IR" sz="3600" dirty="0" smtClean="0">
                <a:cs typeface="B Zar" panose="00000400000000000000" pitchFamily="2" charset="-78"/>
              </a:rPr>
              <a:t>پیرامون</a:t>
            </a:r>
          </a:p>
          <a:p>
            <a:endParaRPr lang="fa-IR" sz="3600" dirty="0">
              <a:cs typeface="B Zar" panose="00000400000000000000" pitchFamily="2" charset="-78"/>
            </a:endParaRPr>
          </a:p>
          <a:p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پر از رمز و راز </a:t>
            </a:r>
            <a:r>
              <a:rPr lang="fa-IR" sz="3600" dirty="0">
                <a:cs typeface="B Zar" panose="00000400000000000000" pitchFamily="2" charset="-78"/>
              </a:rPr>
              <a:t>دیدن آنچه برای دیگران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عادی و بدیهی </a:t>
            </a:r>
            <a:r>
              <a:rPr lang="fa-IR" sz="3600" dirty="0">
                <a:cs typeface="B Zar" panose="00000400000000000000" pitchFamily="2" charset="-78"/>
              </a:rPr>
              <a:t>است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9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Autofit/>
          </a:bodyPr>
          <a:lstStyle/>
          <a:p>
            <a:pPr algn="r"/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</a:t>
            </a:r>
            <a:r>
              <a:rPr lang="fa-IR" sz="3600" dirty="0" smtClean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پیش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نیازهای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پژوهش، </a:t>
            </a:r>
            <a:r>
              <a:rPr lang="fa-IR" sz="1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تفکر منطقی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...</a:t>
            </a:r>
            <a:r>
              <a:rPr lang="en-US" sz="1600" dirty="0">
                <a:cs typeface="B Zar" panose="00000400000000000000" pitchFamily="2" charset="-78"/>
              </a:rPr>
              <a:t/>
            </a:r>
            <a:br>
              <a:rPr lang="en-US" sz="1600" dirty="0">
                <a:cs typeface="B Zar" panose="00000400000000000000" pitchFamily="2" charset="-78"/>
              </a:rPr>
            </a:br>
            <a:endParaRPr lang="en-US" sz="1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تفکر منطقی</a:t>
            </a:r>
          </a:p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نیاز به برخورداری از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دانش و تجربه </a:t>
            </a:r>
            <a:r>
              <a:rPr lang="fa-IR" sz="3600" dirty="0" smtClean="0">
                <a:cs typeface="B Zar" panose="00000400000000000000" pitchFamily="2" charset="-78"/>
              </a:rPr>
              <a:t>دارد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 smtClean="0">
                <a:cs typeface="B Zar" panose="00000400000000000000" pitchFamily="2" charset="-78"/>
              </a:rPr>
              <a:t>توانایی در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تحلیل و شناخت </a:t>
            </a:r>
            <a:r>
              <a:rPr lang="fa-IR" sz="36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رخدادها</a:t>
            </a:r>
            <a:r>
              <a:rPr lang="fa-IR" sz="3600" dirty="0" err="1" smtClean="0">
                <a:cs typeface="B Zar" panose="00000400000000000000" pitchFamily="2" charset="-78"/>
              </a:rPr>
              <a:t>یی</a:t>
            </a:r>
            <a:r>
              <a:rPr lang="fa-IR" sz="3600" dirty="0" smtClean="0">
                <a:cs typeface="B Zar" panose="00000400000000000000" pitchFamily="2" charset="-78"/>
              </a:rPr>
              <a:t> که در زندگی مشاهده و تجربه می کنیم.</a:t>
            </a:r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62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!.....</a:t>
            </a:r>
            <a:r>
              <a:rPr lang="fa-IR" sz="1800" dirty="0">
                <a:solidFill>
                  <a:schemeClr val="tx1"/>
                </a:solidFill>
                <a:cs typeface="B Zar" panose="00000400000000000000" pitchFamily="2" charset="-78"/>
              </a:rPr>
              <a:t>پیش نیازهای </a:t>
            </a:r>
            <a:r>
              <a:rPr lang="fa-IR" sz="1800" dirty="0" smtClean="0">
                <a:solidFill>
                  <a:schemeClr val="tx1"/>
                </a:solidFill>
                <a:cs typeface="B Zar" panose="00000400000000000000" pitchFamily="2" charset="-78"/>
              </a:rPr>
              <a:t>پژوهش... </a:t>
            </a:r>
            <a:r>
              <a:rPr lang="fa-IR" sz="18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18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تفسیر</a:t>
            </a:r>
            <a:r>
              <a:rPr lang="fa-IR" sz="1800" dirty="0">
                <a:cs typeface="B Zar" panose="00000400000000000000" pitchFamily="2" charset="-78"/>
              </a:rPr>
              <a:t/>
            </a:r>
            <a:br>
              <a:rPr lang="fa-IR" sz="1800" dirty="0">
                <a:cs typeface="B Zar" panose="00000400000000000000" pitchFamily="2" charset="-78"/>
              </a:rPr>
            </a:br>
            <a:endParaRPr lang="en-US" sz="1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738616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</a:t>
            </a: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توصیف: </a:t>
            </a:r>
            <a:r>
              <a:rPr lang="fa-IR" sz="3600" dirty="0" smtClean="0">
                <a:cs typeface="B Zar" panose="00000400000000000000" pitchFamily="2" charset="-78"/>
              </a:rPr>
              <a:t>گزارشی درست، دقیق و جامعه از یافته های پژوهش</a:t>
            </a: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تحلیل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: </a:t>
            </a:r>
            <a:r>
              <a:rPr lang="fa-IR" sz="3600" dirty="0">
                <a:cs typeface="B Zar" panose="00000400000000000000" pitchFamily="2" charset="-78"/>
              </a:rPr>
              <a:t>بر بنیاد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 </a:t>
            </a:r>
            <a:r>
              <a:rPr lang="fa-IR" sz="3600" dirty="0">
                <a:cs typeface="B Zar" panose="00000400000000000000" pitchFamily="2" charset="-78"/>
              </a:rPr>
              <a:t>استوار است</a:t>
            </a:r>
          </a:p>
          <a:p>
            <a:r>
              <a:rPr lang="fa-IR" sz="3600" dirty="0">
                <a:cs typeface="B Zar" panose="00000400000000000000" pitchFamily="2" charset="-78"/>
              </a:rPr>
              <a:t>شناسایی الگوها، روندها و رویه هاست</a:t>
            </a:r>
          </a:p>
          <a:p>
            <a:r>
              <a:rPr lang="fa-IR" sz="3600" dirty="0">
                <a:cs typeface="B Zar" panose="00000400000000000000" pitchFamily="2" charset="-78"/>
              </a:rPr>
              <a:t>تصویری از آنچه که رخ داده را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ترسیم</a:t>
            </a:r>
            <a:r>
              <a:rPr lang="fa-IR" sz="3600" dirty="0">
                <a:cs typeface="B Zar" panose="00000400000000000000" pitchFamily="2" charset="-78"/>
              </a:rPr>
              <a:t> می کنیم با شناسایی الگوها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72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8839200" cy="60929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a-IR" sz="5700" b="1" dirty="0" smtClean="0">
                <a:latin typeface="Nazanin"/>
                <a:cs typeface="B Lotus" panose="00000400000000000000" pitchFamily="2" charset="-78"/>
              </a:rPr>
              <a:t>دوره آموزشی نقد و معرفی کتاب در کتابخانه های عمومی</a:t>
            </a:r>
          </a:p>
          <a:p>
            <a:pPr marL="0" indent="0" algn="ctr">
              <a:buNone/>
            </a:pPr>
            <a:endParaRPr lang="fa-IR" sz="40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 smtClean="0">
                <a:latin typeface="Nazanin"/>
                <a:cs typeface="B Lotus" panose="00000400000000000000" pitchFamily="2" charset="-78"/>
              </a:rPr>
              <a:t>مدرس: دکتر رحمان معرفت</a:t>
            </a:r>
          </a:p>
          <a:p>
            <a:pPr marL="0" indent="0" algn="ctr">
              <a:buNone/>
            </a:pPr>
            <a:r>
              <a:rPr lang="fa-IR" sz="4200" b="1" dirty="0" smtClean="0">
                <a:latin typeface="Nazanin"/>
                <a:cs typeface="B Lotus" panose="00000400000000000000" pitchFamily="2" charset="-78"/>
              </a:rPr>
              <a:t>(استادیار علم اطلاعات و دانش شناسی دانشگاه سمنان)</a:t>
            </a:r>
          </a:p>
          <a:p>
            <a:pPr marL="0" indent="0" algn="ctr">
              <a:buNone/>
            </a:pPr>
            <a:endParaRPr lang="fa-IR" sz="42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42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 smtClean="0">
                <a:latin typeface="Nazanin"/>
                <a:cs typeface="B Lotus" panose="00000400000000000000" pitchFamily="2" charset="-78"/>
              </a:rPr>
              <a:t> ویژه</a:t>
            </a: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کتابداران و کارشناسان امور فرهنگی</a:t>
            </a:r>
          </a:p>
          <a:p>
            <a:pPr marL="0" indent="0" algn="ctr">
              <a:buNone/>
            </a:pPr>
            <a:endParaRPr lang="en-US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برگزار کننده: اداره کل نهاد کتابخانه های عمومی سمنان</a:t>
            </a: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زمان: یک شنبه 30 دیماه 1397</a:t>
            </a:r>
          </a:p>
          <a:p>
            <a:pPr marL="0" indent="0" algn="ctr">
              <a:buNone/>
            </a:pPr>
            <a:endParaRPr lang="fa-IR" sz="4000" b="1" dirty="0" smtClean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 smtClean="0">
                <a:latin typeface="Nazanin"/>
                <a:cs typeface="B Lotus" panose="00000400000000000000" pitchFamily="2" charset="-78"/>
              </a:rPr>
              <a:t>مکان: اداره کل کتابخانه های </a:t>
            </a:r>
            <a:r>
              <a:rPr lang="fa-IR" sz="4000" b="1" smtClean="0">
                <a:latin typeface="Nazanin"/>
                <a:cs typeface="B Lotus" panose="00000400000000000000" pitchFamily="2" charset="-78"/>
              </a:rPr>
              <a:t>عمومی شاهرود</a:t>
            </a:r>
            <a:endParaRPr lang="fa-IR" sz="4000" b="1" dirty="0">
              <a:latin typeface="Nazanin"/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en-US" sz="4400" dirty="0">
              <a:latin typeface="Nazanin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1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پیش نیازهای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پژوهش </a:t>
            </a:r>
            <a:r>
              <a:rPr lang="fa-IR" sz="3600" dirty="0" smtClean="0">
                <a:cs typeface="B Zar" panose="00000400000000000000" pitchFamily="2" charset="-78"/>
              </a:rPr>
              <a:t>توانایی </a:t>
            </a:r>
            <a:r>
              <a:rPr lang="fa-IR" sz="3600" dirty="0">
                <a:cs typeface="B Zar" panose="00000400000000000000" pitchFamily="2" charset="-78"/>
              </a:rPr>
              <a:t>توصیف، تحلیل و تفسیر</a:t>
            </a:r>
            <a:br>
              <a:rPr lang="fa-IR" sz="3600" dirty="0">
                <a:cs typeface="B Zar" panose="00000400000000000000" pitchFamily="2" charset="-78"/>
              </a:rPr>
            </a:b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738616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توانایی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توصیف، تحلیل و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</a:t>
            </a: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fa-IR" sz="36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تفسیر: </a:t>
            </a:r>
            <a:r>
              <a:rPr lang="fa-IR" sz="3600" dirty="0" err="1" smtClean="0">
                <a:cs typeface="B Zar" panose="00000400000000000000" pitchFamily="2" charset="-78"/>
              </a:rPr>
              <a:t>معنابخشی</a:t>
            </a:r>
            <a:r>
              <a:rPr lang="fa-IR" sz="3600" dirty="0" smtClean="0">
                <a:cs typeface="B Zar" panose="00000400000000000000" pitchFamily="2" charset="-78"/>
              </a:rPr>
              <a:t> به یافته های تحقیق،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قابل فهم  بودن یافته ها</a:t>
            </a:r>
            <a:endParaRPr lang="en-US" sz="36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8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1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18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</a:t>
            </a:r>
            <a:r>
              <a:rPr lang="fa-IR" sz="1800" dirty="0" smtClean="0">
                <a:solidFill>
                  <a:schemeClr val="tx1"/>
                </a:solidFill>
                <a:cs typeface="B Lotus" panose="00000400000000000000" pitchFamily="2" charset="-78"/>
              </a:rPr>
              <a:t>!.....   </a:t>
            </a:r>
            <a:r>
              <a:rPr lang="fa-IR" sz="18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مهارت های سواد اطلاعاتی خود را توسعه دهیم!</a:t>
            </a:r>
            <a:br>
              <a:rPr lang="fa-IR" sz="1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sz="1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873752"/>
          </a:xfrm>
        </p:spPr>
        <p:txBody>
          <a:bodyPr>
            <a:noAutofit/>
          </a:bodyPr>
          <a:lstStyle/>
          <a:p>
            <a:r>
              <a:rPr lang="fa-IR" sz="4400" dirty="0">
                <a:cs typeface="B Lotus" panose="00000400000000000000" pitchFamily="2" charset="-78"/>
              </a:rPr>
              <a:t>مهارت های سواد اطلاعاتی خود را توسعه دهیم!</a:t>
            </a:r>
          </a:p>
          <a:p>
            <a:endParaRPr lang="fa-IR" sz="4400" dirty="0" smtClean="0">
              <a:cs typeface="B Zar" panose="00000400000000000000" pitchFamily="2" charset="-78"/>
            </a:endParaRPr>
          </a:p>
          <a:p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چه مهارت </a:t>
            </a:r>
            <a:r>
              <a:rPr lang="fa-IR" sz="44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هایی</a:t>
            </a:r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؟</a:t>
            </a:r>
          </a:p>
          <a:p>
            <a:r>
              <a:rPr lang="fa-IR" sz="4400" dirty="0">
                <a:cs typeface="B Zar" panose="00000400000000000000" pitchFamily="2" charset="-78"/>
              </a:rPr>
              <a:t>مجموعه ای از مهارت ها</a:t>
            </a:r>
            <a:endParaRPr lang="en-US" sz="4400" dirty="0">
              <a:cs typeface="B Zar" panose="00000400000000000000" pitchFamily="2" charset="-78"/>
            </a:endParaRPr>
          </a:p>
          <a:p>
            <a:endParaRPr lang="fa-IR" sz="4400" dirty="0" smtClean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87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3. معرفی پیش نیازهای نقد.... انواع منابع اطلاعاتی...ادامه</a:t>
            </a:r>
            <a:br>
              <a:rPr lang="fa-IR" sz="20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Lotus" panose="00000400000000000000" pitchFamily="2" charset="-78"/>
              </a:rPr>
              <a:t>چه کاری باید انجام دهیم!...!... </a:t>
            </a:r>
            <a:r>
              <a:rPr lang="fa-IR" sz="2000" dirty="0" smtClean="0">
                <a:cs typeface="B Lotus" panose="00000400000000000000" pitchFamily="2" charset="-78"/>
              </a:rPr>
              <a:t>مهارت </a:t>
            </a:r>
            <a:r>
              <a:rPr lang="fa-IR" sz="2000" dirty="0">
                <a:cs typeface="B Lotus" panose="00000400000000000000" pitchFamily="2" charset="-78"/>
              </a:rPr>
              <a:t>های سواد اطلاعاتی خود را توسعه دهیم!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873752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مهارت های پایه و سواد اطلاعاتی</a:t>
            </a:r>
          </a:p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خوب دیدن</a:t>
            </a:r>
          </a:p>
          <a:p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(نوشتن و توصیف، باید بتوانید راوی داستانی باشید که در فرایند پژوهش تجربه کرده اید)</a:t>
            </a:r>
          </a:p>
          <a:p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 استانداردهای سواد اطلاعاتی (</a:t>
            </a:r>
            <a:r>
              <a:rPr lang="en-US" sz="3200" dirty="0">
                <a:solidFill>
                  <a:srgbClr val="FF0000"/>
                </a:solidFill>
                <a:cs typeface="B Zar" panose="00000400000000000000" pitchFamily="2" charset="-78"/>
              </a:rPr>
              <a:t>ACRL</a:t>
            </a:r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  <a:endParaRPr lang="en-US" sz="3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en-US" sz="3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l" rtl="0"/>
            <a:r>
              <a:rPr lang="en-US" sz="3200" dirty="0">
                <a:cs typeface="B Zar" panose="00000400000000000000" pitchFamily="2" charset="-78"/>
              </a:rPr>
              <a:t>http://www.ala.org</a:t>
            </a:r>
            <a:endParaRPr lang="fa-IR" sz="3200" dirty="0">
              <a:cs typeface="B Zar" panose="00000400000000000000" pitchFamily="2" charset="-78"/>
            </a:endParaRPr>
          </a:p>
          <a:p>
            <a:endParaRPr lang="fa-IR" sz="3200" dirty="0" smtClean="0">
              <a:cs typeface="B Zar" panose="00000400000000000000" pitchFamily="2" charset="-78"/>
            </a:endParaRPr>
          </a:p>
          <a:p>
            <a:endParaRPr lang="fa-IR" sz="3200" dirty="0" smtClean="0">
              <a:cs typeface="B Zar" panose="00000400000000000000" pitchFamily="2" charset="-78"/>
            </a:endParaRPr>
          </a:p>
          <a:p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1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586216" cy="6476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9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24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229600" cy="6629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816" y="1110666"/>
            <a:ext cx="8305800" cy="4873752"/>
          </a:xfrm>
        </p:spPr>
        <p:txBody>
          <a:bodyPr>
            <a:noAutofit/>
          </a:bodyPr>
          <a:lstStyle/>
          <a:p>
            <a:pPr algn="just"/>
            <a:r>
              <a:rPr lang="fa-IR" sz="4400" dirty="0" smtClean="0">
                <a:cs typeface="B Zar" panose="00000400000000000000" pitchFamily="2" charset="-78"/>
              </a:rPr>
              <a:t>استاندارد اول </a:t>
            </a:r>
            <a:endParaRPr lang="en-US" sz="4400" dirty="0" smtClean="0">
              <a:cs typeface="B Zar" panose="00000400000000000000" pitchFamily="2" charset="-78"/>
            </a:endParaRPr>
          </a:p>
          <a:p>
            <a:pPr algn="just"/>
            <a:r>
              <a:rPr lang="fa-IR" sz="4400" dirty="0" smtClean="0">
                <a:cs typeface="B Zar" panose="00000400000000000000" pitchFamily="2" charset="-78"/>
              </a:rPr>
              <a:t>دانشجوی با سواد اطلاعاتی </a:t>
            </a:r>
            <a:r>
              <a:rPr lang="fa-IR" sz="4400" dirty="0" smtClean="0">
                <a:solidFill>
                  <a:srgbClr val="FF0000"/>
                </a:solidFill>
                <a:cs typeface="B Zar" panose="00000400000000000000" pitchFamily="2" charset="-78"/>
              </a:rPr>
              <a:t>ماهیت </a:t>
            </a:r>
            <a:r>
              <a:rPr lang="fa-IR" sz="4400" dirty="0">
                <a:solidFill>
                  <a:srgbClr val="FF0000"/>
                </a:solidFill>
                <a:cs typeface="B Zar" panose="00000400000000000000" pitchFamily="2" charset="-78"/>
              </a:rPr>
              <a:t>و گستره نیاز اطلاعاتی خود را تشخیص </a:t>
            </a:r>
            <a:r>
              <a:rPr lang="fa-IR" sz="4400" dirty="0">
                <a:cs typeface="B Zar" panose="00000400000000000000" pitchFamily="2" charset="-78"/>
              </a:rPr>
              <a:t>می دهد</a:t>
            </a:r>
            <a:r>
              <a:rPr lang="fa-IR" sz="4400" dirty="0" smtClean="0">
                <a:cs typeface="B Zar" panose="00000400000000000000" pitchFamily="2" charset="-78"/>
              </a:rPr>
              <a:t>.</a:t>
            </a:r>
            <a:r>
              <a:rPr lang="fa-IR" sz="4400" dirty="0">
                <a:cs typeface="B Zar" panose="00000400000000000000" pitchFamily="2" charset="-78"/>
              </a:rPr>
              <a:t> </a:t>
            </a:r>
            <a:endParaRPr lang="fa-IR" sz="4400" dirty="0" smtClean="0">
              <a:cs typeface="B Zar" panose="00000400000000000000" pitchFamily="2" charset="-78"/>
            </a:endParaRPr>
          </a:p>
          <a:p>
            <a:pPr algn="just"/>
            <a:endParaRPr lang="fa-IR" sz="4400" dirty="0">
              <a:cs typeface="B Zar" panose="00000400000000000000" pitchFamily="2" charset="-78"/>
            </a:endParaRPr>
          </a:p>
          <a:p>
            <a:pPr algn="just"/>
            <a:endParaRPr lang="fa-IR" sz="44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8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600" dirty="0">
                <a:cs typeface="B Zar" panose="00000400000000000000" pitchFamily="2" charset="-78"/>
              </a:rPr>
              <a:t>در استاندارد دوم دانشجوی دارای سواد اطلاعاتی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 به شیوه ای مؤثر و کارآمد به اطلاعات مورد نیاز دسترسی پیدا </a:t>
            </a:r>
            <a:r>
              <a:rPr lang="fa-IR" sz="3600" dirty="0">
                <a:cs typeface="B Zar" panose="00000400000000000000" pitchFamily="2" charset="-78"/>
              </a:rPr>
              <a:t>می کند.</a:t>
            </a:r>
          </a:p>
          <a:p>
            <a:pPr algn="just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5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3885" y="1600200"/>
            <a:ext cx="7467600" cy="4873752"/>
          </a:xfrm>
        </p:spPr>
        <p:txBody>
          <a:bodyPr/>
          <a:lstStyle/>
          <a:p>
            <a:r>
              <a:rPr lang="fa-IR" sz="3600" dirty="0" smtClean="0">
                <a:cs typeface="B Zar" panose="00000400000000000000" pitchFamily="2" charset="-78"/>
              </a:rPr>
              <a:t>نیازمندیها:</a:t>
            </a:r>
          </a:p>
          <a:p>
            <a:r>
              <a:rPr lang="fa-IR" sz="3600" dirty="0">
                <a:cs typeface="B Zar" panose="00000400000000000000" pitchFamily="2" charset="-78"/>
              </a:rPr>
              <a:t>آشنایی با منابع اطلاعاتی چاپی </a:t>
            </a:r>
            <a:r>
              <a:rPr lang="fa-IR" sz="3600" dirty="0" smtClean="0">
                <a:cs typeface="B Zar" panose="00000400000000000000" pitchFamily="2" charset="-78"/>
              </a:rPr>
              <a:t>(دایره </a:t>
            </a:r>
            <a:r>
              <a:rPr lang="fa-IR" sz="3600" dirty="0" err="1" smtClean="0">
                <a:cs typeface="B Zar" panose="00000400000000000000" pitchFamily="2" charset="-78"/>
              </a:rPr>
              <a:t>المعارف</a:t>
            </a:r>
            <a:r>
              <a:rPr lang="fa-IR" sz="3600" dirty="0" smtClean="0">
                <a:cs typeface="B Zar" panose="00000400000000000000" pitchFamily="2" charset="-78"/>
              </a:rPr>
              <a:t> ها، کتابشناسی ها، واژه نامه ها، منابع جغرافیایی، زندگی نامه ها و ...)</a:t>
            </a:r>
          </a:p>
          <a:p>
            <a:endParaRPr lang="fa-IR" sz="3600" dirty="0" smtClean="0">
              <a:cs typeface="B Zar" panose="00000400000000000000" pitchFamily="2" charset="-78"/>
            </a:endParaRPr>
          </a:p>
          <a:p>
            <a:r>
              <a:rPr lang="fa-IR" sz="3600" dirty="0">
                <a:cs typeface="B Zar" panose="00000400000000000000" pitchFamily="2" charset="-78"/>
              </a:rPr>
              <a:t>آشنایی با منابع اطلاعاتی </a:t>
            </a:r>
            <a:r>
              <a:rPr lang="fa-IR" sz="3600" dirty="0" smtClean="0">
                <a:cs typeface="B Zar" panose="00000400000000000000" pitchFamily="2" charset="-78"/>
              </a:rPr>
              <a:t>الکترونیکی و پایگاه های اطلاعاتی (اینترنت، </a:t>
            </a:r>
            <a:r>
              <a:rPr lang="fa-IR" sz="3600" dirty="0" err="1" smtClean="0">
                <a:cs typeface="B Zar" panose="00000400000000000000" pitchFamily="2" charset="-78"/>
              </a:rPr>
              <a:t>وب</a:t>
            </a:r>
            <a:r>
              <a:rPr lang="fa-IR" sz="3600" dirty="0" smtClean="0">
                <a:cs typeface="B Zar" panose="00000400000000000000" pitchFamily="2" charset="-78"/>
              </a:rPr>
              <a:t> پنهان، پایگاه های اطلاعاتی دسترسی آزاد، پایگاه های اطلاعاتی اشتراکی و ...)</a:t>
            </a:r>
            <a:endParaRPr lang="fa-IR" sz="3600" dirty="0">
              <a:cs typeface="B Zar" panose="00000400000000000000" pitchFamily="2" charset="-78"/>
            </a:endParaRPr>
          </a:p>
          <a:p>
            <a:endParaRPr lang="fa-IR" sz="3600" dirty="0">
              <a:cs typeface="B Zar" panose="00000400000000000000" pitchFamily="2" charset="-78"/>
            </a:endParaRP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7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6172200"/>
          </a:xfrm>
        </p:spPr>
        <p:txBody>
          <a:bodyPr/>
          <a:lstStyle/>
          <a:p>
            <a:endParaRPr lang="fa-IR" dirty="0">
              <a:cs typeface="B Zar" panose="00000400000000000000" pitchFamily="2" charset="-78"/>
            </a:endParaRPr>
          </a:p>
          <a:p>
            <a:pPr algn="just"/>
            <a:r>
              <a:rPr lang="fa-IR" sz="3600" dirty="0" smtClean="0">
                <a:cs typeface="B Zar" panose="00000400000000000000" pitchFamily="2" charset="-78"/>
              </a:rPr>
              <a:t>در </a:t>
            </a:r>
            <a:r>
              <a:rPr lang="fa-IR" sz="3600" dirty="0">
                <a:cs typeface="B Zar" panose="00000400000000000000" pitchFamily="2" charset="-78"/>
              </a:rPr>
              <a:t>استاندارد سوم تاکید می شود که دانشجوی دارای سواد اطلاعاتی به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روش نقادانه به ارزیابی اطلاعات گردآوری شده </a:t>
            </a:r>
            <a:r>
              <a:rPr lang="fa-IR" sz="3600" dirty="0">
                <a:cs typeface="B Zar" panose="00000400000000000000" pitchFamily="2" charset="-78"/>
              </a:rPr>
              <a:t>می پردازد و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اطلاعات گزینش شده را با دانش پیشین </a:t>
            </a:r>
            <a:r>
              <a:rPr lang="fa-IR" sz="3600" dirty="0">
                <a:cs typeface="B Zar" panose="00000400000000000000" pitchFamily="2" charset="-78"/>
              </a:rPr>
              <a:t>خود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تلفیق</a:t>
            </a:r>
            <a:r>
              <a:rPr lang="fa-IR" sz="3600" dirty="0">
                <a:cs typeface="B Zar" panose="00000400000000000000" pitchFamily="2" charset="-78"/>
              </a:rPr>
              <a:t> و نظام را ارزیابی می نماید</a:t>
            </a:r>
            <a:r>
              <a:rPr lang="fa-IR" sz="3600" dirty="0" smtClean="0">
                <a:cs typeface="B Zar" panose="00000400000000000000" pitchFamily="2" charset="-78"/>
              </a:rPr>
              <a:t>.</a:t>
            </a: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r>
              <a:rPr lang="fa-IR" sz="3600" dirty="0">
                <a:cs typeface="B Zar" panose="00000400000000000000" pitchFamily="2" charset="-78"/>
              </a:rPr>
              <a:t> استاندارد چهارم به چگونگی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استفاده مؤثر از اطلاعات می پردازد.</a:t>
            </a:r>
            <a:endParaRPr lang="fa-IR" sz="3600" dirty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endParaRPr lang="fa-IR" sz="3600" dirty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4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sz="3600" dirty="0">
                <a:cs typeface="B Zar" panose="00000400000000000000" pitchFamily="2" charset="-78"/>
              </a:rPr>
              <a:t>در استاندارد </a:t>
            </a:r>
            <a:r>
              <a:rPr lang="fa-IR" sz="3600" dirty="0" smtClean="0">
                <a:cs typeface="B Zar" panose="00000400000000000000" pitchFamily="2" charset="-78"/>
              </a:rPr>
              <a:t>پنجم: دانشجوی </a:t>
            </a:r>
            <a:r>
              <a:rPr lang="fa-IR" sz="3600" dirty="0">
                <a:cs typeface="B Zar" panose="00000400000000000000" pitchFamily="2" charset="-78"/>
              </a:rPr>
              <a:t>دارای سواد اطلاعاتی </a:t>
            </a:r>
            <a:r>
              <a:rPr lang="fa-IR" sz="3600" dirty="0" smtClean="0">
                <a:cs typeface="B Zar" panose="00000400000000000000" pitchFamily="2" charset="-78"/>
              </a:rPr>
              <a:t>باید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مسائل اقتصادی، اجتماعی، قانونی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و اخلاقی </a:t>
            </a:r>
            <a:r>
              <a:rPr lang="fa-IR" sz="3600" dirty="0" smtClean="0">
                <a:cs typeface="B Zar" panose="00000400000000000000" pitchFamily="2" charset="-78"/>
              </a:rPr>
              <a:t>استفاده از اطلاعات را می داند.</a:t>
            </a: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r>
              <a:rPr lang="fa-IR" sz="3600" dirty="0">
                <a:cs typeface="B Zar" panose="00000400000000000000" pitchFamily="2" charset="-78"/>
              </a:rPr>
              <a:t>چنین فردی </a:t>
            </a: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به شیوه ای </a:t>
            </a:r>
            <a:r>
              <a:rPr lang="fa-IR" sz="3600" dirty="0">
                <a:cs typeface="B Zar" panose="00000400000000000000" pitchFamily="2" charset="-78"/>
              </a:rPr>
              <a:t>اخلاقی و قانونی به اطلاعات دسترسی پیدا می کند و از آن استفاده می کند.</a:t>
            </a:r>
            <a:endParaRPr lang="en-US" sz="3600" dirty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pPr algn="just"/>
            <a:endParaRPr lang="fa-IR" sz="3600" dirty="0" smtClean="0"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fa-IR" sz="3600" dirty="0" smtClean="0">
                <a:latin typeface="Nazanin"/>
                <a:cs typeface="B Lotus" panose="00000400000000000000" pitchFamily="2" charset="-78"/>
              </a:rPr>
              <a:t>اهداف دوره</a:t>
            </a:r>
            <a:br>
              <a:rPr lang="fa-IR" sz="3600" dirty="0" smtClean="0">
                <a:latin typeface="Nazanin"/>
                <a:cs typeface="B Lotus" panose="00000400000000000000" pitchFamily="2" charset="-78"/>
              </a:rPr>
            </a:br>
            <a:r>
              <a:rPr lang="fa-IR" sz="3600" dirty="0">
                <a:latin typeface="Nazanin"/>
                <a:cs typeface="B Lotus" panose="00000400000000000000" pitchFamily="2" charset="-78"/>
              </a:rPr>
              <a:t/>
            </a:r>
            <a:br>
              <a:rPr lang="fa-IR" sz="3600" dirty="0">
                <a:latin typeface="Nazanin"/>
                <a:cs typeface="B Lotus" panose="00000400000000000000" pitchFamily="2" charset="-78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886700" cy="5483352"/>
          </a:xfrm>
        </p:spPr>
        <p:txBody>
          <a:bodyPr>
            <a:normAutofit/>
          </a:bodyPr>
          <a:lstStyle/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آشنایی با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تعاریف</a:t>
            </a:r>
            <a:r>
              <a:rPr lang="fa-IR" sz="3600" dirty="0" smtClean="0">
                <a:cs typeface="B Lotus" panose="00000400000000000000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اصول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و مفاهيم </a:t>
            </a:r>
            <a:r>
              <a:rPr lang="fa-IR" sz="3600" dirty="0">
                <a:cs typeface="B Lotus" panose="00000400000000000000" pitchFamily="2" charset="-78"/>
              </a:rPr>
              <a:t>پايه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نقد </a:t>
            </a:r>
            <a:endParaRPr lang="fa-IR" sz="3600" dirty="0" smtClean="0">
              <a:latin typeface="Nazanin"/>
              <a:cs typeface="B Lotus" panose="00000400000000000000" pitchFamily="2" charset="-78"/>
            </a:endParaRPr>
          </a:p>
          <a:p>
            <a:pPr marL="0" indent="0" algn="just">
              <a:buNone/>
            </a:pPr>
            <a:endParaRPr lang="en-US" sz="3600" dirty="0" smtClean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latin typeface="Nazanin"/>
                <a:cs typeface="B Lotus" panose="00000400000000000000" pitchFamily="2" charset="-78"/>
              </a:rPr>
              <a:t>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فواید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 معرفی 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پیش نیازهای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معرفی 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latin typeface="Nazanin"/>
                <a:cs typeface="B Lotus" panose="00000400000000000000" pitchFamily="2" charset="-78"/>
              </a:rPr>
              <a:t>آشنایی با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شیوه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معرفی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کتاب و </a:t>
            </a:r>
            <a:r>
              <a:rPr lang="fa-IR" sz="3600" dirty="0" smtClean="0">
                <a:latin typeface="Nazanin"/>
                <a:cs typeface="B Lotus" panose="00000400000000000000" pitchFamily="2" charset="-78"/>
              </a:rPr>
              <a:t>نقد و مراحل </a:t>
            </a:r>
            <a:r>
              <a:rPr lang="fa-IR" sz="3600" dirty="0">
                <a:latin typeface="Nazanin"/>
                <a:cs typeface="B Lotus" panose="00000400000000000000" pitchFamily="2" charset="-78"/>
              </a:rPr>
              <a:t>معرفی و نقد کتاب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: یک نقد بنویسیم!</a:t>
            </a:r>
          </a:p>
          <a:p>
            <a:pPr algn="just"/>
            <a:endParaRPr lang="fa-IR" sz="3600" dirty="0">
              <a:latin typeface="Nazanin"/>
              <a:cs typeface="B Lotus" panose="00000400000000000000" pitchFamily="2" charset="-78"/>
            </a:endParaRPr>
          </a:p>
          <a:p>
            <a:pPr marL="0" indent="0" algn="just">
              <a:buNone/>
            </a:pPr>
            <a:endParaRPr lang="en-US" sz="3600" dirty="0">
              <a:latin typeface="Nazanin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3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738616" cy="632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A4EF0-4F07-4BFA-949A-86D0381125F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44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sz="36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4. معرفی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و نقد کتاب: </a:t>
            </a:r>
            <a:r>
              <a:rPr lang="fa-IR" sz="36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چگونه و از </a:t>
            </a:r>
            <a:r>
              <a:rPr lang="fa-IR" sz="36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کجا شروع کنیم!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92500" lnSpcReduction="20000"/>
          </a:bodyPr>
          <a:lstStyle/>
          <a:p>
            <a:r>
              <a:rPr lang="fa-IR" sz="51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استاندارد مشخصی برای شیوه </a:t>
            </a:r>
            <a:r>
              <a:rPr lang="fa-IR" sz="51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معرفی و نقد اثر </a:t>
            </a:r>
            <a:r>
              <a:rPr lang="fa-IR" sz="51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داریم؟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بررسی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ظاهری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اثر به لحاظ شکل </a:t>
            </a:r>
            <a:r>
              <a:rPr lang="fa-IR" sz="4200" dirty="0" smtClean="0">
                <a:cs typeface="B Lotus" panose="00000400000000000000" pitchFamily="2" charset="-78"/>
              </a:rPr>
              <a:t>ظاهری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نوع کاغذ، عطف و استحکام آن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نوع چاپ (دیده شدن کلمات صفحه بعد، سایه دار بودن حروف، افست یا فیلم و زینک؟)</a:t>
            </a:r>
            <a:endParaRPr lang="fa-IR" sz="4200" dirty="0">
              <a:cs typeface="B Lotus" panose="00000400000000000000" pitchFamily="2" charset="-78"/>
            </a:endParaRP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ادامه...</a:t>
            </a:r>
          </a:p>
          <a:p>
            <a:pPr algn="just"/>
            <a:endParaRPr lang="fa-IR" sz="36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اثر از نظر طرح روی </a:t>
            </a:r>
            <a:r>
              <a:rPr lang="fa-IR" sz="4200" dirty="0" smtClean="0">
                <a:cs typeface="B Lotus" panose="00000400000000000000" pitchFamily="2" charset="-78"/>
              </a:rPr>
              <a:t>جلد، رنگ آمیزی، نقاشی، و...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</a:t>
            </a:r>
            <a:r>
              <a:rPr lang="fa-IR" sz="4200" dirty="0">
                <a:cs typeface="B Lotus" panose="00000400000000000000" pitchFamily="2" charset="-78"/>
              </a:rPr>
              <a:t> </a:t>
            </a:r>
            <a:r>
              <a:rPr lang="fa-IR" sz="4200" dirty="0" smtClean="0">
                <a:cs typeface="B Lotus" panose="00000400000000000000" pitchFamily="2" charset="-78"/>
              </a:rPr>
              <a:t>طرح </a:t>
            </a:r>
            <a:r>
              <a:rPr lang="fa-IR" sz="4200" dirty="0">
                <a:cs typeface="B Lotus" panose="00000400000000000000" pitchFamily="2" charset="-78"/>
              </a:rPr>
              <a:t>روی جلد</a:t>
            </a:r>
            <a:r>
              <a:rPr lang="fa-IR" sz="4200" dirty="0" smtClean="0">
                <a:cs typeface="B Lotus" panose="00000400000000000000" pitchFamily="2" charset="-78"/>
              </a:rPr>
              <a:t> اثر از نظر میزان انطباق مفهومی با موضوع کتاب</a:t>
            </a:r>
          </a:p>
          <a:p>
            <a:pPr algn="just"/>
            <a:r>
              <a:rPr lang="fa-IR" sz="4200" dirty="0">
                <a:cs typeface="B Lotus" panose="00000400000000000000" pitchFamily="2" charset="-78"/>
              </a:rPr>
              <a:t>عنوان انگلیسی اثر در </a:t>
            </a:r>
            <a:r>
              <a:rPr lang="fa-IR" sz="4200" dirty="0" smtClean="0">
                <a:cs typeface="B Lotus" panose="00000400000000000000" pitchFamily="2" charset="-78"/>
              </a:rPr>
              <a:t>پشت جلد 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شرح مختصر نوسینده در پشت جلد</a:t>
            </a:r>
            <a:endParaRPr lang="en-US" sz="4200" dirty="0">
              <a:cs typeface="B Lotus" panose="00000400000000000000" pitchFamily="2" charset="-78"/>
            </a:endParaRP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</a:t>
            </a:r>
            <a:r>
              <a:rPr lang="fa-IR" sz="4200" dirty="0">
                <a:cs typeface="B Lotus" panose="00000400000000000000" pitchFamily="2" charset="-78"/>
              </a:rPr>
              <a:t>مشخصات انتشار اثر(اطلاعات کتابشناختی</a:t>
            </a:r>
            <a:r>
              <a:rPr lang="fa-IR" sz="42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r>
              <a:rPr lang="fa-IR" sz="4200" dirty="0" smtClean="0">
                <a:cs typeface="B Lotus" panose="00000400000000000000" pitchFamily="2" charset="-78"/>
              </a:rPr>
              <a:t>بررسی پانوشت ها و یادداشت ها</a:t>
            </a: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495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r>
              <a:rPr lang="fa-IR" sz="32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ادامه</a:t>
            </a:r>
            <a:r>
              <a:rPr lang="fa-IR" sz="3200" dirty="0">
                <a:solidFill>
                  <a:srgbClr val="FF0000"/>
                </a:solidFill>
                <a:cs typeface="B Lotus" panose="00000400000000000000" pitchFamily="2" charset="-78"/>
              </a:rPr>
              <a:t/>
            </a:r>
            <a:br>
              <a:rPr lang="fa-IR" sz="3200" dirty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Lotus" panose="00000400000000000000" pitchFamily="2" charset="-78"/>
              </a:rPr>
              <a:t>عناوین جداول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</a:t>
            </a:r>
            <a:r>
              <a:rPr lang="fa-IR" dirty="0" smtClean="0">
                <a:cs typeface="B Lotus" panose="00000400000000000000" pitchFamily="2" charset="-78"/>
              </a:rPr>
              <a:t>                    (</a:t>
            </a:r>
            <a:r>
              <a:rPr lang="fa-IR" dirty="0">
                <a:cs typeface="B Lotus" panose="00000400000000000000" pitchFamily="2" charset="-78"/>
              </a:rPr>
              <a:t>در بالا)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بررسی  صحت داده های مطرح شده در جداول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ارتباط بین متن و جدول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توصیف بعد از جداول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عناوین نمودارها و تصاویر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  (در پایین)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 صحت داده های مطرح شده در نمودار ها و تصاویر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  بررسی ارتباط بین متن و تصویر و نمودار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               توصیف بعد از نمودار و تصویر</a:t>
            </a:r>
            <a:endParaRPr lang="fa-IR" b="1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b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</a:t>
            </a:r>
            <a: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ادامه</a:t>
            </a:r>
            <a:b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610600" cy="4873752"/>
          </a:xfrm>
        </p:spPr>
        <p:txBody>
          <a:bodyPr>
            <a:normAutofit/>
          </a:bodyPr>
          <a:lstStyle/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استنادها (درون متنی، برون متنی</a:t>
            </a:r>
            <a:r>
              <a:rPr lang="fa-IR" sz="3600" dirty="0" smtClean="0">
                <a:cs typeface="B Lotus" panose="00000400000000000000" pitchFamily="2" charset="-78"/>
              </a:rPr>
              <a:t>)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نکات ویرایشی (رعایت نقطه، دو نقطه بیانی و .....)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بررسی وضعیت املاء کلمات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آیا سبک و سیاق ارائه مطالب، به گونه ای است که قابل فهم باشد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مطابقت فعل و فاعل.</a:t>
            </a:r>
          </a:p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 </a:t>
            </a:r>
            <a:br>
              <a:rPr lang="fa-IR" sz="2800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Lotus" panose="00000400000000000000" pitchFamily="2" charset="-78"/>
              </a:rPr>
              <a:t>بررسی ظاهری... </a:t>
            </a:r>
            <a: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ادامه</a:t>
            </a:r>
            <a:b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fa-IR" dirty="0" smtClean="0">
              <a:cs typeface="B Lotus" panose="00000400000000000000" pitchFamily="2" charset="-78"/>
            </a:endParaRP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بررسی وضعیت انشای متن (شیوایی و روانی</a:t>
            </a:r>
            <a:endParaRPr lang="en-US" dirty="0" smtClean="0">
              <a:cs typeface="B Lotus" panose="00000400000000000000" pitchFamily="2" charset="-78"/>
            </a:endParaRPr>
          </a:p>
          <a:p>
            <a:pPr algn="l" rtl="0"/>
            <a:r>
              <a:rPr lang="fa-IR" dirty="0" smtClean="0">
                <a:cs typeface="B Lotus" panose="00000400000000000000" pitchFamily="2" charset="-78"/>
              </a:rPr>
              <a:t> </a:t>
            </a:r>
            <a:r>
              <a:rPr lang="en-US" dirty="0">
                <a:cs typeface="B Lotus" panose="00000400000000000000" pitchFamily="2" charset="-78"/>
              </a:rPr>
              <a:t>jargon</a:t>
            </a:r>
          </a:p>
          <a:p>
            <a:pPr algn="just" rtl="0"/>
            <a:r>
              <a:rPr lang="en-US" i="1" dirty="0"/>
              <a:t>Jargon</a:t>
            </a:r>
            <a:r>
              <a:rPr lang="en-US" dirty="0"/>
              <a:t> is a type of language that is used in a particular context and may not be well understood outside that context</a:t>
            </a:r>
            <a:endParaRPr lang="fa-IR" dirty="0">
              <a:cs typeface="B Lotus" panose="00000400000000000000" pitchFamily="2" charset="-78"/>
            </a:endParaRP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معادل واژه های انگلیسی (پانویس عناوین دراولین مشاهده) 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نمایه های انتهایی اثر(موضوع، اسامی اشخاص، اسامی مکان، و ....)</a:t>
            </a:r>
          </a:p>
          <a:p>
            <a:pPr algn="just"/>
            <a:r>
              <a:rPr lang="fa-IR" dirty="0">
                <a:cs typeface="B Lotus" panose="00000400000000000000" pitchFamily="2" charset="-78"/>
              </a:rPr>
              <a:t>بررسی نمایه های کور!</a:t>
            </a:r>
            <a:endParaRPr lang="en-US" dirty="0">
              <a:cs typeface="B Lotus" panose="00000400000000000000" pitchFamily="2" charset="-78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304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بررسی 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محتوایی</a:t>
            </a:r>
            <a:endParaRPr lang="fa-IR" sz="36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اثر </a:t>
            </a:r>
            <a:r>
              <a:rPr lang="fa-IR" sz="3600" dirty="0">
                <a:cs typeface="B Lotus" panose="00000400000000000000" pitchFamily="2" charset="-78"/>
              </a:rPr>
              <a:t>مورد نظر را ابتدا مرور کنیم.</a:t>
            </a:r>
          </a:p>
          <a:p>
            <a:r>
              <a:rPr lang="fa-IR" sz="3600" dirty="0">
                <a:cs typeface="B Lotus" panose="00000400000000000000" pitchFamily="2" charset="-78"/>
              </a:rPr>
              <a:t> اثر مورد نظر </a:t>
            </a:r>
            <a:r>
              <a:rPr lang="fa-IR" sz="3600" dirty="0" smtClean="0">
                <a:cs typeface="B Lotus" panose="00000400000000000000" pitchFamily="2" charset="-78"/>
              </a:rPr>
              <a:t>را به </a:t>
            </a:r>
            <a:r>
              <a:rPr lang="fa-IR" sz="3600" dirty="0">
                <a:cs typeface="B Lotus" panose="00000400000000000000" pitchFamily="2" charset="-78"/>
              </a:rPr>
              <a:t>دقت مطالعه کنیم</a:t>
            </a:r>
            <a:r>
              <a:rPr lang="fa-IR" sz="3600" dirty="0" smtClean="0">
                <a:cs typeface="B Lotus" panose="00000400000000000000" pitchFamily="2" charset="-78"/>
              </a:rPr>
              <a:t>.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اعتبار ناشر؟ تخصص ناشر؟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اعتبار نویسنده؟ تخصص نویسنده/نویسندگان؟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0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r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شروع کنید و بنویسید: معرفی و نقد کنید!</a:t>
            </a:r>
            <a:b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چگونه</a:t>
            </a: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؟</a:t>
            </a:r>
          </a:p>
          <a:p>
            <a:endParaRPr lang="fa-IR" u="sng" dirty="0">
              <a:cs typeface="B Lotus" panose="00000400000000000000" pitchFamily="2" charset="-78"/>
            </a:endParaRPr>
          </a:p>
          <a:p>
            <a:r>
              <a:rPr lang="ar-SA" sz="3600" u="sng" dirty="0" smtClean="0">
                <a:cs typeface="B Lotus" panose="00000400000000000000" pitchFamily="2" charset="-78"/>
              </a:rPr>
              <a:t>الف</a:t>
            </a:r>
            <a:r>
              <a:rPr lang="ar-SA" sz="3600" u="sng" dirty="0">
                <a:cs typeface="B Lotus" panose="00000400000000000000" pitchFamily="2" charset="-78"/>
              </a:rPr>
              <a:t>. مباحث عمده در توصیف کتاب</a:t>
            </a:r>
            <a:r>
              <a:rPr lang="en-US" sz="3600" u="sng" dirty="0" smtClean="0">
                <a:cs typeface="B Lotus" panose="00000400000000000000" pitchFamily="2" charset="-78"/>
              </a:rPr>
              <a:t>:</a:t>
            </a:r>
            <a:endParaRPr lang="fa-IR" sz="3600" u="sng" dirty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 </a:t>
            </a:r>
            <a:r>
              <a:rPr lang="en-US" sz="3600" dirty="0" smtClean="0">
                <a:cs typeface="B Lotus" panose="00000400000000000000" pitchFamily="2" charset="-78"/>
              </a:rPr>
              <a:t> </a:t>
            </a:r>
            <a:r>
              <a:rPr lang="ar-SA" sz="3600" dirty="0">
                <a:cs typeface="B Lotus" panose="00000400000000000000" pitchFamily="2" charset="-78"/>
              </a:rPr>
              <a:t>ارائه اطلاعات کتابشناختی کامل متن مورد </a:t>
            </a:r>
            <a:r>
              <a:rPr lang="ar-SA" sz="3600" dirty="0" smtClean="0">
                <a:cs typeface="B Lotus" panose="00000400000000000000" pitchFamily="2" charset="-78"/>
              </a:rPr>
              <a:t>نقد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 smtClean="0">
                <a:cs typeface="B Lotus" panose="00000400000000000000" pitchFamily="2" charset="-78"/>
              </a:rPr>
              <a:t>بیان </a:t>
            </a:r>
            <a:r>
              <a:rPr lang="ar-SA" sz="3600" dirty="0">
                <a:cs typeface="B Lotus" panose="00000400000000000000" pitchFamily="2" charset="-78"/>
              </a:rPr>
              <a:t>مقدمه ای در مورد موضوع مطرح در کتاب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 smtClean="0">
                <a:cs typeface="B Lotus" panose="00000400000000000000" pitchFamily="2" charset="-78"/>
              </a:rPr>
              <a:t>ارائه </a:t>
            </a:r>
            <a:r>
              <a:rPr lang="ar-SA" sz="3600" dirty="0">
                <a:cs typeface="B Lotus" panose="00000400000000000000" pitchFamily="2" charset="-78"/>
              </a:rPr>
              <a:t>اطلاعاتی دربارۀ نویسنده و اشاره به سوابق علمی مؤلف در رابطه با موضوع </a:t>
            </a:r>
            <a:r>
              <a:rPr lang="ar-SA" sz="3600" dirty="0" smtClean="0">
                <a:cs typeface="B Lotus" panose="00000400000000000000" pitchFamily="2" charset="-78"/>
              </a:rPr>
              <a:t>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 </a:t>
            </a:r>
            <a:r>
              <a:rPr lang="ar-SA" sz="3600" dirty="0" smtClean="0">
                <a:cs typeface="B Lotus" panose="00000400000000000000" pitchFamily="2" charset="-78"/>
              </a:rPr>
              <a:t>اشاره </a:t>
            </a:r>
            <a:r>
              <a:rPr lang="ar-SA" sz="3600" dirty="0">
                <a:cs typeface="B Lotus" panose="00000400000000000000" pitchFamily="2" charset="-78"/>
              </a:rPr>
              <a:t>به هدف انتشار کتاب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9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r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5407152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شروع کنید و بنویسید: معرفی و نقد کنید!</a:t>
            </a:r>
            <a:b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چگونه</a:t>
            </a: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؟</a:t>
            </a:r>
          </a:p>
          <a:p>
            <a:r>
              <a:rPr lang="ar-SA" sz="3600" dirty="0">
                <a:cs typeface="B Lotus" panose="00000400000000000000" pitchFamily="2" charset="-78"/>
              </a:rPr>
              <a:t>مشخص کردن محورهای اصلی مورد بحث در کتاب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مشخص کردن جامعه مخاطبان کتاب مورد نقد 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بیان مختصری در زمینه شناسایی جایگاه کتاب در حوزه موضوعی مورد بحث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بیان خلاصه ای از نکات عمده کتاب با اشاره به استنادهایی از خود کتاب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 تشریح ویژگی های مهم کتاب و برجسته سازی مباحث اصلی و تأثیرگذار آن</a:t>
            </a:r>
            <a:endParaRPr lang="en-US" sz="3600" dirty="0">
              <a:cs typeface="B Lotus" panose="00000400000000000000" pitchFamily="2" charset="-78"/>
            </a:endParaRPr>
          </a:p>
          <a:p>
            <a:endParaRPr lang="fa-IR" dirty="0" smtClean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6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مباحث قابل طرح در دوره آموزشی...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483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sz="32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معرفی و نقد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>
                <a:cs typeface="B Lotus" panose="00000400000000000000" pitchFamily="2" charset="-78"/>
              </a:rPr>
              <a:t>فواید معرفی و نقد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معرفی پیش نیازهای نقد</a:t>
            </a:r>
            <a:endParaRPr lang="fa-IR" sz="3200" dirty="0"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z="3200" dirty="0">
                <a:latin typeface="Nazanin"/>
                <a:cs typeface="B Lotus" panose="00000400000000000000" pitchFamily="2" charset="-78"/>
              </a:rPr>
              <a:t> معرفی و نقد کتاب: از کجا شروع کنیم!</a:t>
            </a:r>
          </a:p>
          <a:p>
            <a:pPr marL="514350" indent="-514350">
              <a:buFont typeface="+mj-lt"/>
              <a:buAutoNum type="arabicPeriod"/>
            </a:pPr>
            <a:r>
              <a:rPr lang="fa-IR" alt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نمونه </a:t>
            </a:r>
            <a:r>
              <a:rPr lang="fa-IR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نشریات حوزه </a:t>
            </a:r>
            <a:r>
              <a:rPr lang="fa-IR" alt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نقد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latin typeface="Calibri" panose="020F0502020204030204" pitchFamily="34" charset="0"/>
                <a:cs typeface="B Mitra" panose="00000400000000000000" pitchFamily="2" charset="-78"/>
              </a:rPr>
              <a:t>جشنواره های نقد کتاب</a:t>
            </a:r>
            <a:endParaRPr lang="fa-IR" sz="3200" dirty="0">
              <a:latin typeface="Nazanin"/>
              <a:cs typeface="B Lotus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 smtClean="0"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>
              <a:solidFill>
                <a:srgbClr val="FF0000"/>
              </a:solidFill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3200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 smtClean="0">
              <a:latin typeface="Nazanin"/>
              <a:cs typeface="B Lotus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چگونه؟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600" dirty="0">
                <a:cs typeface="B Lotus" panose="00000400000000000000" pitchFamily="2" charset="-78"/>
              </a:rPr>
              <a:t>میزان وصول به اهداف تعیین </a:t>
            </a:r>
            <a:r>
              <a:rPr lang="ar-SA" sz="3600" dirty="0" smtClean="0">
                <a:cs typeface="B Lotus" panose="00000400000000000000" pitchFamily="2" charset="-78"/>
              </a:rPr>
              <a:t>شده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 بررسی </a:t>
            </a:r>
            <a:r>
              <a:rPr lang="ar-SA" sz="3600" dirty="0">
                <a:cs typeface="B Lotus" panose="00000400000000000000" pitchFamily="2" charset="-78"/>
              </a:rPr>
              <a:t>جامعیت و مانعیت (مباحثی که بایستی مطرح شوند ولی در کتاب وجود ندارند و یا در کتاب آمده </a:t>
            </a:r>
            <a:r>
              <a:rPr lang="en-US" sz="3600" dirty="0">
                <a:cs typeface="B Lotus" panose="00000400000000000000" pitchFamily="2" charset="-78"/>
              </a:rPr>
              <a:t>‫</a:t>
            </a:r>
            <a:r>
              <a:rPr lang="ar-SA" sz="3600" dirty="0">
                <a:cs typeface="B Lotus" panose="00000400000000000000" pitchFamily="2" charset="-78"/>
              </a:rPr>
              <a:t>اند ولی ارتباطی با موضوع ندارد</a:t>
            </a:r>
            <a:r>
              <a:rPr lang="ar-SA" sz="3600" dirty="0" smtClean="0">
                <a:cs typeface="B Lotus" panose="00000400000000000000" pitchFamily="2" charset="-78"/>
              </a:rPr>
              <a:t>)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مقایسه </a:t>
            </a:r>
            <a:r>
              <a:rPr lang="ar-SA" sz="3600" dirty="0">
                <a:cs typeface="B Lotus" panose="00000400000000000000" pitchFamily="2" charset="-78"/>
              </a:rPr>
              <a:t>کتاب با سایر منابع مشابه 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65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cs typeface="B Lotus" panose="00000400000000000000" pitchFamily="2" charset="-78"/>
              </a:rPr>
              <a:t>در کتاب های ترجمه 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cs typeface="B Lotus" panose="00000400000000000000" pitchFamily="2" charset="-78"/>
              </a:rPr>
              <a:t> </a:t>
            </a:r>
            <a:r>
              <a:rPr lang="ar-SA" sz="3600" dirty="0" smtClean="0">
                <a:cs typeface="B Lotus" panose="00000400000000000000" pitchFamily="2" charset="-78"/>
              </a:rPr>
              <a:t>آیا کتاب قبلاً ترجمه شده است؟ در صورت مثبت بودن؛ ارائه مشخصات کتابشناختی آن و همچنین بیان وجوه تشابه و تمایز آنها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ذکر عنوان به زبان اصلی</a:t>
            </a:r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معرفی مترجم </a:t>
            </a:r>
            <a:r>
              <a:rPr lang="ar-SA" sz="3600" dirty="0">
                <a:cs typeface="B Lotus" panose="00000400000000000000" pitchFamily="2" charset="-78"/>
              </a:rPr>
              <a:t>و فعالیت‏ های قبلی او</a:t>
            </a:r>
            <a:endParaRPr lang="fa-IR" sz="3600" dirty="0"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ar-SA" sz="3600" dirty="0">
                <a:cs typeface="B Lotus" panose="00000400000000000000" pitchFamily="2" charset="-78"/>
              </a:rPr>
              <a:t>ارزیابی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کیفیت ترجمه </a:t>
            </a:r>
            <a:r>
              <a:rPr lang="ar-SA" sz="3600" dirty="0">
                <a:cs typeface="B Lotus" panose="00000400000000000000" pitchFamily="2" charset="-78"/>
              </a:rPr>
              <a:t>با استناد به شواهدی از متن </a:t>
            </a:r>
            <a:endParaRPr lang="en-US" sz="3600" dirty="0">
              <a:cs typeface="B Lotus" panose="00000400000000000000" pitchFamily="2" charset="-78"/>
            </a:endParaRPr>
          </a:p>
          <a:p>
            <a:pPr marL="0" indent="0">
              <a:buNone/>
            </a:pPr>
            <a:r>
              <a:rPr lang="en-US" sz="3600" dirty="0" smtClean="0">
                <a:cs typeface="B Lotus" panose="00000400000000000000" pitchFamily="2" charset="-78"/>
              </a:rPr>
              <a:t> 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7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2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بهره گیری از مهارت </a:t>
            </a:r>
            <a:r>
              <a:rPr lang="fa-IR" sz="32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ها</a:t>
            </a:r>
          </a:p>
          <a:p>
            <a:r>
              <a:rPr lang="fa-IR" sz="3200" dirty="0">
                <a:cs typeface="B Lotus" panose="00000400000000000000" pitchFamily="2" charset="-78"/>
              </a:rPr>
              <a:t>از مهارت های توصیف، تحلیل و تفسیر استفاده کنیم</a:t>
            </a:r>
          </a:p>
          <a:p>
            <a:r>
              <a:rPr lang="fa-IR" sz="3200" dirty="0">
                <a:cs typeface="B Lotus" panose="00000400000000000000" pitchFamily="2" charset="-78"/>
              </a:rPr>
              <a:t> اظهارنظر شخصیِ منتقد =  ارزشمندی نقد </a:t>
            </a:r>
          </a:p>
          <a:p>
            <a:endParaRPr lang="fa-IR" sz="3200" dirty="0">
              <a:cs typeface="B Lotus" panose="00000400000000000000" pitchFamily="2" charset="-78"/>
            </a:endParaRPr>
          </a:p>
          <a:p>
            <a:r>
              <a:rPr lang="fa-IR" sz="3200" dirty="0">
                <a:cs typeface="B Lotus" panose="00000400000000000000" pitchFamily="2" charset="-78"/>
              </a:rPr>
              <a:t>اشاره به میزان موفقیت نویسنده در طرح مباحث </a:t>
            </a:r>
          </a:p>
          <a:p>
            <a:r>
              <a:rPr lang="fa-IR" sz="3200" dirty="0">
                <a:cs typeface="B Lotus" panose="00000400000000000000" pitchFamily="2" charset="-78"/>
              </a:rPr>
              <a:t>اعتبار نقدِی که می نویسیم، بسیار مهم است در حد امکان نباید خدشه ای وارد نشود. </a:t>
            </a:r>
          </a:p>
          <a:p>
            <a:endParaRPr lang="fa-IR" sz="3200" dirty="0" smtClean="0">
              <a:solidFill>
                <a:srgbClr val="FF0000"/>
              </a:solidFill>
              <a:latin typeface="Nazanin"/>
              <a:cs typeface="B Lotus" panose="00000400000000000000" pitchFamily="2" charset="-78"/>
            </a:endParaRPr>
          </a:p>
          <a:p>
            <a:endParaRPr lang="fa-IR" sz="3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21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1524000"/>
            <a:ext cx="7841343" cy="4873752"/>
          </a:xfrm>
        </p:spPr>
        <p:txBody>
          <a:bodyPr>
            <a:normAutofit fontScale="85000" lnSpcReduction="1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4600" dirty="0" smtClean="0">
                <a:cs typeface="B Lotus" panose="00000400000000000000" pitchFamily="2" charset="-78"/>
              </a:rPr>
              <a:t>مسئول پاسخگویی به ادعاهای مطرح شده در معرفی و نقد هستیم</a:t>
            </a:r>
          </a:p>
          <a:p>
            <a:r>
              <a:rPr lang="fa-IR" sz="4600" dirty="0" smtClean="0">
                <a:cs typeface="B Lotus" panose="00000400000000000000" pitchFamily="2" charset="-78"/>
              </a:rPr>
              <a:t>سوگیری </a:t>
            </a:r>
            <a:r>
              <a:rPr lang="fa-IR" sz="4600" dirty="0">
                <a:cs typeface="B Lotus" panose="00000400000000000000" pitchFamily="2" charset="-78"/>
              </a:rPr>
              <a:t>ممنوع!</a:t>
            </a:r>
          </a:p>
          <a:p>
            <a:r>
              <a:rPr lang="fa-IR" sz="4600" dirty="0">
                <a:cs typeface="B Lotus" panose="00000400000000000000" pitchFamily="2" charset="-78"/>
              </a:rPr>
              <a:t>توصیه های تکراری در انتهای نقد جالب نیست.</a:t>
            </a:r>
          </a:p>
          <a:p>
            <a:r>
              <a:rPr lang="fa-IR" sz="4600" dirty="0">
                <a:cs typeface="B Lotus" panose="00000400000000000000" pitchFamily="2" charset="-78"/>
              </a:rPr>
              <a:t>در شروع نقد بهتر است از کلی گویی و آوردن اصطلاحات و مباحث تکراری پرهیز کنیم.... عصر اطلاعات، افزایش حجم اطلاعات و ...</a:t>
            </a:r>
          </a:p>
          <a:p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2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524000"/>
            <a:ext cx="8305800" cy="4873752"/>
          </a:xfrm>
        </p:spPr>
        <p:txBody>
          <a:bodyPr>
            <a:normAutofit fontScale="85000" lnSpcReduction="2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4600" dirty="0" smtClean="0">
                <a:cs typeface="B Lotus" panose="00000400000000000000" pitchFamily="2" charset="-78"/>
              </a:rPr>
              <a:t>ارائه </a:t>
            </a:r>
            <a:r>
              <a:rPr lang="ar-SA" sz="4600" dirty="0" smtClean="0">
                <a:cs typeface="B Lotus" panose="00000400000000000000" pitchFamily="2" charset="-78"/>
              </a:rPr>
              <a:t>مطالب</a:t>
            </a:r>
            <a:r>
              <a:rPr lang="fa-IR" sz="4600" dirty="0" smtClean="0">
                <a:cs typeface="B Lotus" panose="00000400000000000000" pitchFamily="2" charset="-78"/>
              </a:rPr>
              <a:t> نقد کننده، </a:t>
            </a:r>
            <a:r>
              <a:rPr lang="fa-IR" sz="4600" dirty="0">
                <a:cs typeface="B Lotus" panose="00000400000000000000" pitchFamily="2" charset="-78"/>
              </a:rPr>
              <a:t>به صورت</a:t>
            </a:r>
            <a:r>
              <a:rPr lang="ar-SA" sz="4600" dirty="0">
                <a:cs typeface="B Lotus" panose="00000400000000000000" pitchFamily="2" charset="-78"/>
              </a:rPr>
              <a:t>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مستدل و مستند </a:t>
            </a:r>
            <a:r>
              <a:rPr lang="ar-SA" sz="4600" dirty="0">
                <a:cs typeface="B Lotus" panose="00000400000000000000" pitchFamily="2" charset="-78"/>
              </a:rPr>
              <a:t>در مباحث مطرح شده در</a:t>
            </a:r>
            <a:r>
              <a:rPr lang="fa-IR" sz="4600" dirty="0">
                <a:cs typeface="B Lotus" panose="00000400000000000000" pitchFamily="2" charset="-78"/>
              </a:rPr>
              <a:t> معرفی و نقد </a:t>
            </a:r>
            <a:r>
              <a:rPr lang="ar-SA" sz="4600" dirty="0" smtClean="0">
                <a:cs typeface="B Lotus" panose="00000400000000000000" pitchFamily="2" charset="-78"/>
              </a:rPr>
              <a:t>اثر</a:t>
            </a:r>
            <a:endParaRPr lang="fa-IR" sz="4600" dirty="0" smtClean="0">
              <a:cs typeface="B Lotus" panose="00000400000000000000" pitchFamily="2" charset="-78"/>
            </a:endParaRPr>
          </a:p>
          <a:p>
            <a:r>
              <a:rPr lang="fa-IR" sz="4600" dirty="0">
                <a:solidFill>
                  <a:srgbClr val="FF0000"/>
                </a:solidFill>
                <a:cs typeface="B Lotus" panose="00000400000000000000" pitchFamily="2" charset="-78"/>
              </a:rPr>
              <a:t>روش های ارتباط با نویسنده </a:t>
            </a:r>
            <a:r>
              <a:rPr lang="fa-IR" sz="4600" dirty="0">
                <a:cs typeface="B Lotus" panose="00000400000000000000" pitchFamily="2" charset="-78"/>
              </a:rPr>
              <a:t>اثر (اشاره به ایمیل، شماره تماس و ...)</a:t>
            </a:r>
          </a:p>
          <a:p>
            <a:r>
              <a:rPr lang="ar-SA" sz="4600" dirty="0">
                <a:cs typeface="B Lotus" panose="00000400000000000000" pitchFamily="2" charset="-78"/>
              </a:rPr>
              <a:t>ارائه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جمع بندی کلی </a:t>
            </a:r>
            <a:r>
              <a:rPr lang="ar-SA" sz="4600" dirty="0">
                <a:cs typeface="B Lotus" panose="00000400000000000000" pitchFamily="2" charset="-78"/>
              </a:rPr>
              <a:t>از مطالب و بیان نظر کلی منتقد نسبت به منبع مورد نقد، به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کیفی ‏بودن </a:t>
            </a:r>
            <a:r>
              <a:rPr lang="ar-SA" sz="4600" dirty="0">
                <a:cs typeface="B Lotus" panose="00000400000000000000" pitchFamily="2" charset="-78"/>
              </a:rPr>
              <a:t>نقد کمک می‏ کند</a:t>
            </a:r>
            <a:r>
              <a:rPr lang="en-US" sz="4600" dirty="0">
                <a:cs typeface="B Lotus" panose="00000400000000000000" pitchFamily="2" charset="-78"/>
              </a:rPr>
              <a:t>.</a:t>
            </a:r>
            <a:endParaRPr lang="fa-IR" sz="4600" dirty="0">
              <a:cs typeface="B Lotus" panose="00000400000000000000" pitchFamily="2" charset="-78"/>
            </a:endParaRPr>
          </a:p>
          <a:p>
            <a:r>
              <a:rPr lang="ar-SA" sz="4600" dirty="0" smtClean="0">
                <a:cs typeface="B Lotus" panose="00000400000000000000" pitchFamily="2" charset="-78"/>
              </a:rPr>
              <a:t> </a:t>
            </a:r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2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28" y="685800"/>
            <a:ext cx="7467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4. معرفی و نقد کتاب: از کجا شروع کنیم</a:t>
            </a: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>!</a:t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Nazanin"/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برخی نکات مهم و قابل توجه!!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524000"/>
            <a:ext cx="8305800" cy="4873752"/>
          </a:xfrm>
        </p:spPr>
        <p:txBody>
          <a:bodyPr>
            <a:normAutofit lnSpcReduction="10000"/>
          </a:bodyPr>
          <a:lstStyle/>
          <a:p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4600" dirty="0" smtClean="0">
                <a:solidFill>
                  <a:srgbClr val="FF0000"/>
                </a:solidFill>
                <a:cs typeface="B Lotus" panose="00000400000000000000" pitchFamily="2" charset="-78"/>
              </a:rPr>
              <a:t>مراعات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اخلاق نقد </a:t>
            </a:r>
            <a:r>
              <a:rPr lang="ar-SA" sz="4600" dirty="0">
                <a:cs typeface="B Lotus" panose="00000400000000000000" pitchFamily="2" charset="-78"/>
              </a:rPr>
              <a:t>در مقاله رعایت شده باشد، از جمله آن</a:t>
            </a:r>
            <a:r>
              <a:rPr lang="en-US" sz="4600" dirty="0">
                <a:cs typeface="B Lotus" panose="00000400000000000000" pitchFamily="2" charset="-78"/>
              </a:rPr>
              <a:t>‫</a:t>
            </a:r>
            <a:r>
              <a:rPr lang="ar-SA" sz="4600" dirty="0">
                <a:cs typeface="B Lotus" panose="00000400000000000000" pitchFamily="2" charset="-78"/>
              </a:rPr>
              <a:t>که مقاله به نقد نوشته بپردازد نه نقد نویسنده. </a:t>
            </a:r>
            <a:endParaRPr lang="fa-IR" sz="4600" dirty="0">
              <a:cs typeface="B Lotus" panose="00000400000000000000" pitchFamily="2" charset="-78"/>
            </a:endParaRPr>
          </a:p>
          <a:p>
            <a:pPr algn="just"/>
            <a:r>
              <a:rPr lang="ar-SA" sz="4600" dirty="0">
                <a:cs typeface="B Lotus" panose="00000400000000000000" pitchFamily="2" charset="-78"/>
              </a:rPr>
              <a:t>مقاله باید بر </a:t>
            </a:r>
            <a:r>
              <a:rPr lang="ar-SA" sz="4600" dirty="0">
                <a:solidFill>
                  <a:srgbClr val="FF0000"/>
                </a:solidFill>
                <a:cs typeface="B Lotus" panose="00000400000000000000" pitchFamily="2" charset="-78"/>
              </a:rPr>
              <a:t>روش علمی و متقن </a:t>
            </a:r>
            <a:r>
              <a:rPr lang="ar-SA" sz="4600" dirty="0">
                <a:cs typeface="B Lotus" panose="00000400000000000000" pitchFamily="2" charset="-78"/>
              </a:rPr>
              <a:t>در نقد یک اثر مبتنی باشد</a:t>
            </a:r>
            <a:r>
              <a:rPr lang="en-US" sz="4600" dirty="0">
                <a:cs typeface="B Lotus" panose="00000400000000000000" pitchFamily="2" charset="-78"/>
              </a:rPr>
              <a:t>.</a:t>
            </a:r>
            <a:endParaRPr lang="fa-IR" sz="4600" dirty="0">
              <a:cs typeface="B Lotus" panose="00000400000000000000" pitchFamily="2" charset="-78"/>
            </a:endParaRPr>
          </a:p>
          <a:p>
            <a:pPr algn="just"/>
            <a:r>
              <a:rPr lang="ar-SA" sz="4600" dirty="0" smtClean="0">
                <a:cs typeface="B Lotus" panose="00000400000000000000" pitchFamily="2" charset="-78"/>
              </a:rPr>
              <a:t> </a:t>
            </a:r>
            <a:endParaRPr lang="fa-IR" sz="4600" dirty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2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5" y="127391"/>
            <a:ext cx="8349669" cy="1828800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نمونه </a:t>
            </a:r>
            <a:r>
              <a:rPr lang="fa-IR" altLang="en-US" sz="44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نشریات حوزه </a:t>
            </a: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نقد</a:t>
            </a:r>
            <a:b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en-US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http</a:t>
            </a:r>
            <a:r>
              <a:rPr lang="en-US" altLang="en-US" sz="44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://</a:t>
            </a:r>
            <a:r>
              <a:rPr lang="en-US" altLang="en-US" sz="44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faslnameh.org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15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457200"/>
            <a:ext cx="83820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</a:t>
            </a:r>
            <a:r>
              <a:rPr lang="fa-IR" altLang="en-US" sz="16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نمونه نشریات حوزه نقد </a:t>
            </a:r>
            <a: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16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fa-IR" altLang="en-US" sz="32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/>
            </a:r>
            <a:br>
              <a:rPr lang="fa-IR" altLang="en-US" sz="3200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r>
              <a:rPr lang="ar-SA" b="1" dirty="0" smtClean="0">
                <a:cs typeface="B Lotus" panose="00000400000000000000" pitchFamily="2" charset="-78"/>
              </a:rPr>
              <a:t>فصلنامه </a:t>
            </a:r>
            <a:r>
              <a:rPr lang="ar-SA" b="1" dirty="0">
                <a:cs typeface="B Lotus" panose="00000400000000000000" pitchFamily="2" charset="-78"/>
              </a:rPr>
              <a:t>نقد کتاب اطلاع رسانی و ارتباطات</a:t>
            </a:r>
            <a:r>
              <a:rPr lang="ar-SA" dirty="0">
                <a:cs typeface="B Lotus" panose="00000400000000000000" pitchFamily="2" charset="-78"/>
              </a:rPr>
              <a:t>  </a:t>
            </a:r>
            <a:r>
              <a:rPr lang="fa-IR" dirty="0">
                <a:cs typeface="B Lotus" panose="00000400000000000000" pitchFamily="2" charset="-78"/>
              </a:rPr>
              <a:t> 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Lotus" panose="00000400000000000000" pitchFamily="2" charset="-78"/>
              </a:rPr>
              <a:t>icbr.faslnameh.org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1828800"/>
            <a:ext cx="8610600" cy="4873752"/>
          </a:xfrm>
        </p:spPr>
        <p:txBody>
          <a:bodyPr>
            <a:normAutofit/>
          </a:bodyPr>
          <a:lstStyle/>
          <a:p>
            <a:r>
              <a:rPr lang="fa-IR" dirty="0"/>
              <a:t> </a:t>
            </a:r>
            <a:r>
              <a:rPr lang="fa-IR" sz="3200" b="1" dirty="0" smtClean="0">
                <a:cs typeface="B Lotus" panose="00000400000000000000" pitchFamily="2" charset="-78"/>
              </a:rPr>
              <a:t> </a:t>
            </a:r>
            <a:r>
              <a:rPr lang="ar-SA" sz="3200" b="1" dirty="0">
                <a:cs typeface="B Lotus" panose="00000400000000000000" pitchFamily="2" charset="-78"/>
              </a:rPr>
              <a:t>فصلنامه نقد کتاب اطلاع رسانی و ارتباطات</a:t>
            </a:r>
            <a:r>
              <a:rPr lang="ar-SA" sz="3200" dirty="0">
                <a:cs typeface="B Lotus" panose="00000400000000000000" pitchFamily="2" charset="-78"/>
              </a:rPr>
              <a:t>  </a:t>
            </a:r>
            <a:endParaRPr lang="fa-IR" sz="3200" dirty="0" smtClean="0">
              <a:cs typeface="B Lotus" panose="00000400000000000000" pitchFamily="2" charset="-78"/>
            </a:endParaRPr>
          </a:p>
          <a:p>
            <a:endParaRPr lang="fa-IR" sz="32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200" dirty="0">
                <a:cs typeface="B Lotus" panose="00000400000000000000" pitchFamily="2" charset="-78"/>
              </a:rPr>
              <a:t>با هدف </a:t>
            </a:r>
            <a:r>
              <a:rPr lang="ar-SA" sz="3200" u="sng" dirty="0">
                <a:cs typeface="B Lotus" panose="00000400000000000000" pitchFamily="2" charset="-78"/>
              </a:rPr>
              <a:t>اطلاع رسانی </a:t>
            </a:r>
            <a:r>
              <a:rPr lang="ar-SA" sz="3200" dirty="0">
                <a:cs typeface="B Lotus" panose="00000400000000000000" pitchFamily="2" charset="-78"/>
              </a:rPr>
              <a:t>و </a:t>
            </a:r>
            <a:r>
              <a:rPr lang="ar-SA" sz="3200" u="sng" dirty="0">
                <a:cs typeface="B Lotus" panose="00000400000000000000" pitchFamily="2" charset="-78"/>
              </a:rPr>
              <a:t>نقد و بررسی کتاب </a:t>
            </a:r>
            <a:r>
              <a:rPr lang="ar-SA" sz="3200" dirty="0">
                <a:cs typeface="B Lotus" panose="00000400000000000000" pitchFamily="2" charset="-78"/>
              </a:rPr>
              <a:t>و کمک به </a:t>
            </a:r>
            <a:r>
              <a:rPr lang="ar-SA" sz="3200" u="sng" dirty="0">
                <a:cs typeface="B Lotus" panose="00000400000000000000" pitchFamily="2" charset="-78"/>
              </a:rPr>
              <a:t>ایجاد ارتباط خلاق </a:t>
            </a:r>
            <a:r>
              <a:rPr lang="ar-SA" sz="3200" dirty="0">
                <a:cs typeface="B Lotus" panose="00000400000000000000" pitchFamily="2" charset="-78"/>
              </a:rPr>
              <a:t>و پویای بین پدیدآورندگان، </a:t>
            </a:r>
            <a:r>
              <a:rPr lang="ar-SA" sz="3200" dirty="0">
                <a:solidFill>
                  <a:srgbClr val="FF0000"/>
                </a:solidFill>
                <a:cs typeface="B Lotus" panose="00000400000000000000" pitchFamily="2" charset="-78"/>
              </a:rPr>
              <a:t>متخصصان اطلاعات و ارتباطات</a:t>
            </a:r>
            <a:r>
              <a:rPr lang="ar-SA" sz="3200" dirty="0">
                <a:cs typeface="B Lotus" panose="00000400000000000000" pitchFamily="2" charset="-78"/>
              </a:rPr>
              <a:t>، ناشران، </a:t>
            </a:r>
            <a:r>
              <a:rPr lang="ar-SA" sz="3200" dirty="0">
                <a:solidFill>
                  <a:srgbClr val="FF0000"/>
                </a:solidFill>
                <a:cs typeface="B Lotus" panose="00000400000000000000" pitchFamily="2" charset="-78"/>
              </a:rPr>
              <a:t>کتابخوانان</a:t>
            </a:r>
            <a:r>
              <a:rPr lang="ar-SA" sz="3200" dirty="0">
                <a:cs typeface="B Lotus" panose="00000400000000000000" pitchFamily="2" charset="-78"/>
              </a:rPr>
              <a:t> و دیگر فعالان عرصۀ فرهنگ و نشر کشور</a:t>
            </a:r>
            <a:endParaRPr lang="fa-IR" sz="3200" dirty="0">
              <a:cs typeface="B Lotus" panose="00000400000000000000" pitchFamily="2" charset="-78"/>
            </a:endParaRPr>
          </a:p>
          <a:p>
            <a:pPr algn="just"/>
            <a:endParaRPr lang="fa-IR" sz="3200" dirty="0">
              <a:cs typeface="B Lotus" panose="00000400000000000000" pitchFamily="2" charset="-78"/>
            </a:endParaRPr>
          </a:p>
          <a:p>
            <a:pPr algn="just"/>
            <a:endParaRPr lang="fa-IR" sz="3200" dirty="0" smtClean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401762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 smtClean="0">
                <a:cs typeface="B Lotus" panose="00000400000000000000" pitchFamily="2" charset="-78"/>
              </a:rPr>
              <a:t>5. نمونه نشریات حوزه معرفی و نقد </a:t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000" b="1" dirty="0">
                <a:cs typeface="B Lotus" panose="00000400000000000000" pitchFamily="2" charset="-78"/>
              </a:rPr>
              <a:t/>
            </a:r>
            <a:br>
              <a:rPr lang="fa-IR" sz="2000" b="1" dirty="0">
                <a:cs typeface="B Lotus" panose="00000400000000000000" pitchFamily="2" charset="-78"/>
              </a:rPr>
            </a:br>
            <a:r>
              <a:rPr lang="ar-SA" sz="2000" b="1" dirty="0" smtClean="0">
                <a:cs typeface="B Lotus" panose="00000400000000000000" pitchFamily="2" charset="-78"/>
              </a:rPr>
              <a:t>فصلنامه </a:t>
            </a:r>
            <a:r>
              <a:rPr lang="ar-SA" sz="2000" b="1" dirty="0">
                <a:cs typeface="B Lotus" panose="00000400000000000000" pitchFamily="2" charset="-78"/>
              </a:rPr>
              <a:t>نقد کتاب اطلاع رسانی و ارتباطات</a:t>
            </a:r>
            <a:r>
              <a:rPr lang="ar-SA" sz="2000" dirty="0">
                <a:cs typeface="B Lotus" panose="00000400000000000000" pitchFamily="2" charset="-78"/>
              </a:rPr>
              <a:t>  </a:t>
            </a:r>
            <a:r>
              <a:rPr lang="fa-IR" sz="2000" dirty="0">
                <a:cs typeface="B Lotus" panose="00000400000000000000" pitchFamily="2" charset="-78"/>
              </a:rPr>
              <a:t> </a:t>
            </a:r>
            <a:r>
              <a:rPr lang="en-US" sz="2000" dirty="0">
                <a:cs typeface="B Lotus" panose="00000400000000000000" pitchFamily="2" charset="-78"/>
              </a:rPr>
              <a:t/>
            </a:r>
            <a:br>
              <a:rPr lang="en-US" sz="2000" dirty="0">
                <a:cs typeface="B Lotus" panose="00000400000000000000" pitchFamily="2" charset="-78"/>
              </a:rPr>
            </a:br>
            <a:r>
              <a:rPr lang="en-US" sz="2000" dirty="0">
                <a:solidFill>
                  <a:srgbClr val="FF0000"/>
                </a:solidFill>
                <a:cs typeface="B Lotus" panose="00000400000000000000" pitchFamily="2" charset="-78"/>
              </a:rPr>
              <a:t>icbr.faslnameh.org</a:t>
            </a:r>
            <a:endParaRPr lang="en-US" sz="2000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696200" cy="4343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ar-SA" sz="3600" dirty="0">
                <a:cs typeface="B Lotus" panose="00000400000000000000" pitchFamily="2" charset="-78"/>
              </a:rPr>
              <a:t>مؤسسه خانه کتاب </a:t>
            </a:r>
            <a:r>
              <a:rPr lang="fa-IR" sz="3600" dirty="0">
                <a:cs typeface="B Lotus" panose="00000400000000000000" pitchFamily="2" charset="-78"/>
              </a:rPr>
              <a:t>(</a:t>
            </a:r>
            <a:r>
              <a:rPr lang="ar-SA" sz="3600" dirty="0" smtClean="0">
                <a:cs typeface="B Lotus" panose="00000400000000000000" pitchFamily="2" charset="-78"/>
              </a:rPr>
              <a:t>فصل</a:t>
            </a:r>
            <a:r>
              <a:rPr lang="fa-IR" sz="3600" dirty="0" smtClean="0">
                <a:cs typeface="B Lotus" panose="00000400000000000000" pitchFamily="2" charset="-78"/>
              </a:rPr>
              <a:t>نامه)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این فصلنامه به نقد و بررسی کتاب های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 تازه منتشر شده </a:t>
            </a:r>
            <a:r>
              <a:rPr lang="ar-SA" sz="3600" dirty="0">
                <a:cs typeface="B Lotus" panose="00000400000000000000" pitchFamily="2" charset="-78"/>
              </a:rPr>
              <a:t>در حوزه های علم اطلاعات و دانش شناسی،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ارتباطات</a:t>
            </a:r>
            <a:r>
              <a:rPr lang="ar-SA" sz="3600" dirty="0">
                <a:cs typeface="B Lotus" panose="00000400000000000000" pitchFamily="2" charset="-78"/>
              </a:rPr>
              <a:t> و روزنامه نگاری،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منابع مرجع </a:t>
            </a:r>
            <a:r>
              <a:rPr lang="ar-SA" sz="3600" dirty="0">
                <a:cs typeface="B Lotus" panose="00000400000000000000" pitchFamily="2" charset="-78"/>
              </a:rPr>
              <a:t>(نظیر دانشنامه ها، کتابشناسی ها و فهرست ها، فرهنگ ها و...)، و </a:t>
            </a:r>
            <a:r>
              <a:rPr lang="ar-SA" sz="3600" u="sng" dirty="0">
                <a:cs typeface="B Lotus" panose="00000400000000000000" pitchFamily="2" charset="-78"/>
              </a:rPr>
              <a:t>حوزه های بین رشته ای </a:t>
            </a:r>
            <a:r>
              <a:rPr lang="ar-SA" sz="3600" dirty="0">
                <a:cs typeface="B Lotus" panose="00000400000000000000" pitchFamily="2" charset="-78"/>
              </a:rPr>
              <a:t>مرتبط با حوزۀ اطلاع رسانی و ارتباطات (مانند پژوهش، مدیریت دانش، سواد اطلاعاتی، جامعه اطلاعاتی، مالکیت فکری،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اقتصاد دانش</a:t>
            </a:r>
            <a:r>
              <a:rPr lang="ar-SA" sz="3600" dirty="0">
                <a:cs typeface="B Lotus" panose="00000400000000000000" pitchFamily="2" charset="-78"/>
              </a:rPr>
              <a:t>، اقتصاد نشر و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رسانه</a:t>
            </a:r>
            <a:r>
              <a:rPr lang="ar-SA" sz="3600" dirty="0">
                <a:cs typeface="B Lotus" panose="00000400000000000000" pitchFamily="2" charset="-78"/>
              </a:rPr>
              <a:t>، علم سنجی و وب‏ سنجی، سرقت علمی، بازیابی ماشینی اطلاعات،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سایبرنتیک</a:t>
            </a:r>
            <a:r>
              <a:rPr lang="ar-SA" sz="3600" dirty="0">
                <a:cs typeface="B Lotus" panose="00000400000000000000" pitchFamily="2" charset="-78"/>
              </a:rPr>
              <a:t>، آزادی دسترسی به اطلاعات،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شبکه های اطلاعاتی </a:t>
            </a:r>
            <a:r>
              <a:rPr lang="ar-SA" sz="3600" dirty="0">
                <a:cs typeface="B Lotus" panose="00000400000000000000" pitchFamily="2" charset="-78"/>
              </a:rPr>
              <a:t>و...) می پردازد</a:t>
            </a:r>
            <a:r>
              <a:rPr lang="en-US" sz="3600" dirty="0">
                <a:cs typeface="B Lotus" panose="00000400000000000000" pitchFamily="2" charset="-78"/>
              </a:rPr>
              <a:t>.</a:t>
            </a: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419"/>
            <a:ext cx="7467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200" b="1" dirty="0" smtClean="0">
                <a:cs typeface="B Lotus" panose="00000400000000000000" pitchFamily="2" charset="-78"/>
              </a:rPr>
              <a:t>5. </a:t>
            </a:r>
            <a:r>
              <a:rPr lang="fa-IR" sz="2200" b="1" dirty="0">
                <a:cs typeface="B Lotus" panose="00000400000000000000" pitchFamily="2" charset="-78"/>
              </a:rPr>
              <a:t>نمونه نشریات حوزه معرفی و </a:t>
            </a:r>
            <a:r>
              <a:rPr lang="fa-IR" sz="2200" b="1" dirty="0" smtClean="0">
                <a:cs typeface="B Lotus" panose="00000400000000000000" pitchFamily="2" charset="-78"/>
              </a:rPr>
              <a:t>نقد</a:t>
            </a:r>
            <a:br>
              <a:rPr lang="fa-IR" sz="2200" b="1" dirty="0" smtClean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/>
            </a:r>
            <a:br>
              <a:rPr lang="fa-IR" sz="2200" dirty="0" smtClean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>فصلنامه </a:t>
            </a:r>
            <a:r>
              <a:rPr lang="fa-IR" sz="2200" dirty="0">
                <a:solidFill>
                  <a:srgbClr val="FF0000"/>
                </a:solidFill>
                <a:cs typeface="B Lotus" panose="00000400000000000000" pitchFamily="2" charset="-78"/>
              </a:rPr>
              <a:t>نقد کتاب تاریخ</a:t>
            </a:r>
            <a:r>
              <a:rPr lang="en-US" sz="2200" dirty="0">
                <a:cs typeface="B Lotus" panose="00000400000000000000" pitchFamily="2" charset="-78"/>
              </a:rPr>
              <a:t/>
            </a:r>
            <a:br>
              <a:rPr lang="en-US" sz="2200" dirty="0">
                <a:cs typeface="B Lotus" panose="00000400000000000000" pitchFamily="2" charset="-78"/>
              </a:rPr>
            </a:br>
            <a:r>
              <a:rPr lang="fa-IR" sz="2200" dirty="0" smtClean="0">
                <a:cs typeface="B Lotus" panose="00000400000000000000" pitchFamily="2" charset="-78"/>
              </a:rPr>
              <a:t/>
            </a:r>
            <a:br>
              <a:rPr lang="fa-IR" sz="2200" dirty="0" smtClean="0">
                <a:cs typeface="B Lotus" panose="00000400000000000000" pitchFamily="2" charset="-78"/>
              </a:rPr>
            </a:br>
            <a:r>
              <a:rPr lang="en-US" sz="2200" dirty="0" smtClean="0">
                <a:cs typeface="B Lotus" panose="00000400000000000000" pitchFamily="2" charset="-78"/>
              </a:rPr>
              <a:t>htybr.faslnameh.org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چند نکته!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cs typeface="B Lotus" panose="00000400000000000000" pitchFamily="2" charset="-78"/>
              </a:rPr>
              <a:t>د</a:t>
            </a:r>
            <a:r>
              <a:rPr lang="fa-IR" sz="3600" dirty="0" smtClean="0">
                <a:cs typeface="B Lotus" panose="00000400000000000000" pitchFamily="2" charset="-78"/>
              </a:rPr>
              <a:t>انای کل نداریم!</a:t>
            </a:r>
          </a:p>
          <a:p>
            <a:r>
              <a:rPr lang="fa-IR" sz="3600" dirty="0" smtClean="0">
                <a:cs typeface="B Lotus" panose="00000400000000000000" pitchFamily="2" charset="-78"/>
              </a:rPr>
              <a:t>تجربیات خود را بیان کنید. </a:t>
            </a:r>
            <a:r>
              <a:rPr lang="fa-IR" sz="3600" dirty="0">
                <a:cs typeface="B Lotus" panose="00000400000000000000" pitchFamily="2" charset="-78"/>
              </a:rPr>
              <a:t>همفکری و مشارکت در مباحث!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باز هم مباحث تکراری </a:t>
            </a:r>
            <a:r>
              <a:rPr lang="fa-IR" sz="3600" dirty="0">
                <a:cs typeface="B Lotus" panose="00000400000000000000" pitchFamily="2" charset="-78"/>
              </a:rPr>
              <a:t>و</a:t>
            </a:r>
            <a:r>
              <a:rPr lang="fa-IR" sz="3600" dirty="0" smtClean="0">
                <a:cs typeface="B Lotus" panose="00000400000000000000" pitchFamily="2" charset="-78"/>
              </a:rPr>
              <a:t>خسته کننده!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  <a:p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02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200" dirty="0" smtClean="0">
                <a:cs typeface="B Lotus" panose="00000400000000000000" pitchFamily="2" charset="-78"/>
              </a:rPr>
              <a:t>5. </a:t>
            </a:r>
            <a:r>
              <a:rPr lang="fa-IR" sz="2200" b="1" dirty="0">
                <a:cs typeface="B Lotus" panose="00000400000000000000" pitchFamily="2" charset="-78"/>
              </a:rPr>
              <a:t>نمونه </a:t>
            </a:r>
            <a:r>
              <a:rPr lang="fa-IR" sz="2000" b="1" dirty="0">
                <a:cs typeface="B Lotus" panose="00000400000000000000" pitchFamily="2" charset="-78"/>
              </a:rPr>
              <a:t>نشریات حوزه معرفی و نقد </a:t>
            </a:r>
            <a:r>
              <a:rPr lang="fa-IR" sz="2000" b="1" dirty="0" smtClean="0">
                <a:cs typeface="B Lotus" panose="00000400000000000000" pitchFamily="2" charset="-78"/>
              </a:rPr>
              <a:t/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000" b="1" dirty="0" smtClean="0">
                <a:cs typeface="B Lotus" panose="00000400000000000000" pitchFamily="2" charset="-78"/>
              </a:rPr>
              <a:t/>
            </a:r>
            <a:br>
              <a:rPr lang="fa-IR" sz="2000" b="1" dirty="0" smtClean="0">
                <a:cs typeface="B Lotus" panose="000004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cs typeface="B Lotus" panose="00000400000000000000" pitchFamily="2" charset="-78"/>
              </a:rPr>
              <a:t>فصلنامه </a:t>
            </a:r>
            <a:r>
              <a:rPr lang="fa-IR" sz="2400" dirty="0">
                <a:solidFill>
                  <a:srgbClr val="FF0000"/>
                </a:solidFill>
                <a:cs typeface="B Lotus" panose="00000400000000000000" pitchFamily="2" charset="-78"/>
              </a:rPr>
              <a:t>نقد کتاب </a:t>
            </a:r>
            <a:r>
              <a:rPr lang="fa-IR" sz="2400" dirty="0" smtClean="0">
                <a:solidFill>
                  <a:srgbClr val="FF0000"/>
                </a:solidFill>
                <a:cs typeface="B Lotus" panose="00000400000000000000" pitchFamily="2" charset="-78"/>
              </a:rPr>
              <a:t>ادبیات</a:t>
            </a:r>
            <a:r>
              <a:rPr lang="fa-IR" sz="2000" dirty="0">
                <a:cs typeface="B Lotus" panose="00000400000000000000" pitchFamily="2" charset="-78"/>
              </a:rPr>
              <a:t/>
            </a:r>
            <a:br>
              <a:rPr lang="fa-IR" sz="2000" dirty="0">
                <a:cs typeface="B Lotus" panose="00000400000000000000" pitchFamily="2" charset="-78"/>
              </a:rPr>
            </a:br>
            <a:r>
              <a:rPr lang="en-US" sz="2000" dirty="0" smtClean="0">
                <a:cs typeface="B Lotus" panose="00000400000000000000" pitchFamily="2" charset="-78"/>
              </a:rPr>
              <a:t>litbr.faslnameh.org</a:t>
            </a:r>
            <a:endParaRPr lang="en-US" sz="2000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نقد کتاب ایران و اسلام</a:t>
            </a:r>
            <a:r>
              <a:rPr lang="en-US" dirty="0">
                <a:cs typeface="B Lotus" panose="00000400000000000000" pitchFamily="2" charset="-78"/>
              </a:rPr>
              <a:t/>
            </a:r>
            <a:br>
              <a:rPr lang="en-US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irisbr.faslnameh.org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pPr algn="r"/>
            <a:r>
              <a:rPr lang="fa-IR" sz="2800" dirty="0">
                <a:cs typeface="B Lotus" panose="00000400000000000000" pitchFamily="2" charset="-78"/>
              </a:rPr>
              <a:t>فصلنامه تخصصی نقد کتاب فلسفه، کلام و عرفان</a:t>
            </a:r>
            <a:br>
              <a:rPr lang="fa-IR" sz="2800" dirty="0">
                <a:cs typeface="B Lotus" panose="00000400000000000000" pitchFamily="2" charset="-78"/>
              </a:rPr>
            </a:br>
            <a:r>
              <a:rPr lang="fa-IR" sz="2800" dirty="0">
                <a:cs typeface="B Lotus" panose="00000400000000000000" pitchFamily="2" charset="-78"/>
              </a:rPr>
              <a:t/>
            </a:r>
            <a:br>
              <a:rPr lang="fa-IR" sz="2800" dirty="0">
                <a:cs typeface="B Lotus" panose="00000400000000000000" pitchFamily="2" charset="-78"/>
              </a:rPr>
            </a:br>
            <a:r>
              <a:rPr lang="en-US" sz="2800" dirty="0" smtClean="0">
                <a:cs typeface="B Lotus" panose="00000400000000000000" pitchFamily="2" charset="-78"/>
              </a:rPr>
              <a:t>ptmbr.faslnameh.org</a:t>
            </a:r>
            <a:endParaRPr lang="en-US" sz="2800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458200" cy="4873752"/>
          </a:xfrm>
        </p:spPr>
        <p:txBody>
          <a:bodyPr>
            <a:normAutofit/>
          </a:bodyPr>
          <a:lstStyle/>
          <a:p>
            <a:pPr algn="just"/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جشنوارۀ نقد 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ن</a:t>
            </a:r>
            <a:r>
              <a:rPr lang="ar-SA" sz="3600" dirty="0" smtClean="0">
                <a:cs typeface="B Lotus" panose="00000400000000000000" pitchFamily="2" charset="-78"/>
              </a:rPr>
              <a:t>خستین </a:t>
            </a:r>
            <a:r>
              <a:rPr lang="ar-SA" sz="3600" dirty="0">
                <a:cs typeface="B Lotus" panose="00000400000000000000" pitchFamily="2" charset="-78"/>
              </a:rPr>
              <a:t>دورۀ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جشنوارۀ نقد کتاب </a:t>
            </a:r>
            <a:r>
              <a:rPr lang="ar-SA" sz="3600" dirty="0">
                <a:cs typeface="B Lotus" panose="00000400000000000000" pitchFamily="2" charset="-78"/>
              </a:rPr>
              <a:t>سال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۱۳۸۳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3600" dirty="0">
                <a:cs typeface="B Lotus" panose="00000400000000000000" pitchFamily="2" charset="-78"/>
              </a:rPr>
              <a:t>با پشتیبانی و حمایت های وزیر وقت وزارت فرهنگ و ارشاد اسلامی جناب آقای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مسجدجامعی</a:t>
            </a:r>
            <a:r>
              <a:rPr lang="ar-SA" sz="3600" dirty="0">
                <a:cs typeface="B Lotus" panose="00000400000000000000" pitchFamily="2" charset="-78"/>
              </a:rPr>
              <a:t> و دبیری آقای </a:t>
            </a:r>
            <a:r>
              <a:rPr lang="ar-SA" sz="3600" dirty="0" smtClean="0">
                <a:cs typeface="B Lotus" panose="00000400000000000000" pitchFamily="2" charset="-78"/>
              </a:rPr>
              <a:t>سید</a:t>
            </a:r>
            <a:r>
              <a:rPr lang="fa-IR" sz="3600" dirty="0" smtClean="0">
                <a:cs typeface="B Lotus" panose="00000400000000000000" pitchFamily="2" charset="-78"/>
              </a:rPr>
              <a:t> </a:t>
            </a:r>
            <a:r>
              <a:rPr lang="ar-SA" sz="3600" dirty="0" smtClean="0">
                <a:cs typeface="B Lotus" panose="00000400000000000000" pitchFamily="2" charset="-78"/>
              </a:rPr>
              <a:t>فرید </a:t>
            </a:r>
            <a:r>
              <a:rPr lang="ar-SA" sz="3600" dirty="0">
                <a:cs typeface="B Lotus" panose="00000400000000000000" pitchFamily="2" charset="-78"/>
              </a:rPr>
              <a:t>قاسمی شروع به کار کرد.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5344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3600" dirty="0">
                <a:cs typeface="B Lotus" panose="00000400000000000000" pitchFamily="2" charset="-78"/>
              </a:rPr>
              <a:t>دبیرخانه جشنوارۀ نقد </a:t>
            </a:r>
            <a:r>
              <a:rPr lang="fa-IR" sz="3600" dirty="0" smtClean="0">
                <a:cs typeface="B Lotus" panose="00000400000000000000" pitchFamily="2" charset="-78"/>
              </a:rPr>
              <a:t>کتاب</a:t>
            </a:r>
          </a:p>
          <a:p>
            <a:pPr algn="just"/>
            <a:r>
              <a:rPr lang="fa-IR" sz="3600" dirty="0" smtClean="0"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معرفی و تقدیر </a:t>
            </a:r>
            <a:r>
              <a:rPr lang="fa-IR" dirty="0">
                <a:cs typeface="B Lotus" panose="00000400000000000000" pitchFamily="2" charset="-78"/>
              </a:rPr>
              <a:t>از فعالان عرصۀ نقد کتاب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رونق بخشیدن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به فرهنگ نقدنویسی 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آموزش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مبانی نقد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پرکردن خلاهای نظری این حوزه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برگزاری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جلسات و نشستهای نقد و بررسی کتاب</a:t>
            </a:r>
          </a:p>
          <a:p>
            <a:pPr algn="just"/>
            <a:r>
              <a:rPr lang="fa-IR" sz="3600" dirty="0">
                <a:cs typeface="B Lotus" panose="00000400000000000000" pitchFamily="2" charset="-78"/>
              </a:rPr>
              <a:t> انتشار آثاری چون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نقدِنقد</a:t>
            </a:r>
            <a:r>
              <a:rPr lang="fa-IR" sz="3600" dirty="0">
                <a:cs typeface="B Lotus" panose="00000400000000000000" pitchFamily="2" charset="-78"/>
              </a:rPr>
              <a:t>، عیار نقد، اخلاق و آیین نقد و نقد برتر (مجموعه مقالات برگزیده جشنواره نقد کتاب</a:t>
            </a:r>
            <a:r>
              <a:rPr lang="fa-IR" dirty="0">
                <a:cs typeface="B Lotus" panose="00000400000000000000" pitchFamily="2" charset="-78"/>
              </a:rPr>
              <a:t>)</a:t>
            </a:r>
          </a:p>
          <a:p>
            <a:pPr algn="just"/>
            <a:endParaRPr lang="fa-IR" dirty="0">
              <a:cs typeface="B Lotus" panose="00000400000000000000" pitchFamily="2" charset="-78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سایت ها و جشنواره </a:t>
            </a:r>
            <a:r>
              <a:rPr lang="fa-IR" dirty="0">
                <a:cs typeface="B Lotus" panose="00000400000000000000" pitchFamily="2" charset="-78"/>
              </a:rPr>
              <a:t>های نقد کتاب</a:t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http://naghdeketab.ir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873752"/>
          </a:xfrm>
        </p:spPr>
        <p:txBody>
          <a:bodyPr>
            <a:normAutofit/>
          </a:bodyPr>
          <a:lstStyle/>
          <a:p>
            <a:pPr algn="just"/>
            <a:r>
              <a:rPr lang="fa-IR" sz="4000" dirty="0">
                <a:cs typeface="B Lotus" panose="00000400000000000000" pitchFamily="2" charset="-78"/>
              </a:rPr>
              <a:t>دبیرخانه جشنوارۀ نقد </a:t>
            </a:r>
            <a:r>
              <a:rPr lang="fa-IR" sz="4000" dirty="0" smtClean="0">
                <a:cs typeface="B Lotus" panose="00000400000000000000" pitchFamily="2" charset="-78"/>
              </a:rPr>
              <a:t>کتاب</a:t>
            </a:r>
          </a:p>
          <a:p>
            <a:pPr algn="just"/>
            <a:endParaRPr lang="fa-IR" sz="4000" dirty="0">
              <a:cs typeface="B Lotus" panose="00000400000000000000" pitchFamily="2" charset="-78"/>
            </a:endParaRPr>
          </a:p>
          <a:p>
            <a:pPr algn="just"/>
            <a:r>
              <a:rPr lang="fa-IR" sz="4000" dirty="0">
                <a:cs typeface="B Lotus" panose="00000400000000000000" pitchFamily="2" charset="-78"/>
              </a:rPr>
              <a:t>هر ساله مقارن با هفته پژوهش و براساس آیین نامه اقدام به </a:t>
            </a:r>
            <a:r>
              <a:rPr lang="fa-IR" sz="4000" dirty="0">
                <a:solidFill>
                  <a:srgbClr val="FF0000"/>
                </a:solidFill>
                <a:cs typeface="B Lotus" panose="00000400000000000000" pitchFamily="2" charset="-78"/>
              </a:rPr>
              <a:t>انتخاب نقد برتر </a:t>
            </a:r>
            <a:r>
              <a:rPr lang="fa-IR" sz="4000" dirty="0">
                <a:cs typeface="B Lotus" panose="00000400000000000000" pitchFamily="2" charset="-78"/>
              </a:rPr>
              <a:t>و معرفی و </a:t>
            </a:r>
            <a:r>
              <a:rPr lang="fa-IR" sz="4000" dirty="0">
                <a:solidFill>
                  <a:srgbClr val="FF0000"/>
                </a:solidFill>
                <a:cs typeface="B Lotus" panose="00000400000000000000" pitchFamily="2" charset="-78"/>
              </a:rPr>
              <a:t>تشویق منتقدان و فعالان </a:t>
            </a:r>
            <a:r>
              <a:rPr lang="fa-IR" sz="4000" dirty="0">
                <a:cs typeface="B Lotus" panose="00000400000000000000" pitchFamily="2" charset="-78"/>
              </a:rPr>
              <a:t>این حوزه می کند.</a:t>
            </a:r>
          </a:p>
          <a:p>
            <a:pPr algn="ju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59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6.  سایت ها و جشنواره های نقد کتاب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naghdeketab.ir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9248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سایت «</a:t>
            </a:r>
            <a:r>
              <a:rPr lang="ar-SA" dirty="0" smtClean="0">
                <a:cs typeface="B Lotus" panose="00000400000000000000" pitchFamily="2" charset="-78"/>
              </a:rPr>
              <a:t>معرفی </a:t>
            </a:r>
            <a:r>
              <a:rPr lang="ar-SA" dirty="0">
                <a:cs typeface="B Lotus" panose="00000400000000000000" pitchFamily="2" charset="-78"/>
              </a:rPr>
              <a:t>و نقد کتاب </a:t>
            </a:r>
            <a:r>
              <a:rPr lang="ar-SA" dirty="0" smtClean="0">
                <a:cs typeface="B Lotus" panose="00000400000000000000" pitchFamily="2" charset="-78"/>
              </a:rPr>
              <a:t>تهران</a:t>
            </a:r>
            <a:r>
              <a:rPr lang="fa-IR" dirty="0" smtClean="0">
                <a:cs typeface="B Lotus" panose="00000400000000000000" pitchFamily="2" charset="-78"/>
              </a:rPr>
              <a:t>»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</a:t>
            </a:r>
            <a:r>
              <a:rPr lang="en-US" dirty="0" smtClean="0">
                <a:cs typeface="B Lotus" panose="00000400000000000000" pitchFamily="2" charset="-78"/>
              </a:rPr>
              <a:t>trbooks.ir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Autofit/>
          </a:bodyPr>
          <a:lstStyle/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یک رسانه مجازی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مرجعی برای انتخاب کتاب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اطلاعاتی را در اختیار مخاطب قرار می‌دهد که برای انتخاب «کتاب» به‌طور کلی و یک «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کتاب خوب</a:t>
            </a:r>
            <a:r>
              <a:rPr lang="ar-SA" sz="3600" dirty="0">
                <a:cs typeface="B Lotus" panose="00000400000000000000" pitchFamily="2" charset="-78"/>
              </a:rPr>
              <a:t>» به‌طور خاص لازم است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 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7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1\Personal Works\کارگاه ها و سخنرانی ها\کارگاه نقد کتاب نهاد\سایت معرفی ونقد کتاب تهران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8534400" cy="620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cs typeface="B Lotus" panose="00000400000000000000" pitchFamily="2" charset="-78"/>
              </a:rPr>
              <a:t>معرفی و نقد کتاب تهران</a:t>
            </a:r>
            <a:r>
              <a:rPr lang="fa-IR" dirty="0">
                <a:cs typeface="B Lotus" panose="00000400000000000000" pitchFamily="2" charset="-78"/>
              </a:rPr>
              <a:t/>
            </a:r>
            <a:br>
              <a:rPr lang="fa-IR" dirty="0">
                <a:cs typeface="B Lotus" panose="00000400000000000000" pitchFamily="2" charset="-78"/>
              </a:rPr>
            </a:br>
            <a:r>
              <a:rPr lang="en-US" dirty="0">
                <a:cs typeface="B Lotus" panose="00000400000000000000" pitchFamily="2" charset="-78"/>
              </a:rPr>
              <a:t>http://trbooks.ir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600" dirty="0" smtClean="0">
                <a:cs typeface="B Lotus" panose="00000400000000000000" pitchFamily="2" charset="-78"/>
              </a:rPr>
              <a:t>معرفی </a:t>
            </a:r>
            <a:r>
              <a:rPr lang="ar-SA" sz="3600" dirty="0">
                <a:cs typeface="B Lotus" panose="00000400000000000000" pitchFamily="2" charset="-78"/>
              </a:rPr>
              <a:t>ساختاری و مضمونی </a:t>
            </a:r>
            <a:r>
              <a:rPr lang="ar-SA" sz="3600" dirty="0" smtClean="0">
                <a:cs typeface="B Lotus" panose="00000400000000000000" pitchFamily="2" charset="-78"/>
              </a:rPr>
              <a:t>کتاب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بررسی ترجمه و ویرایش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مقایسة ترجمه‌های موجود از یک اثر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 دسته‌بندی آثار موجود دربارۀ یک موضوع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بخش ویژه به نام </a:t>
            </a:r>
            <a:r>
              <a:rPr lang="ar-SA" sz="3600" dirty="0">
                <a:solidFill>
                  <a:srgbClr val="FF0000"/>
                </a:solidFill>
                <a:cs typeface="B Lotus" panose="00000400000000000000" pitchFamily="2" charset="-78"/>
              </a:rPr>
              <a:t>کتاب درمانی </a:t>
            </a:r>
            <a:endParaRPr lang="fa-IR" sz="3600" dirty="0">
              <a:cs typeface="B Lotus" panose="00000400000000000000" pitchFamily="2" charset="-78"/>
            </a:endParaRPr>
          </a:p>
          <a:p>
            <a:pPr algn="just"/>
            <a:r>
              <a:rPr lang="ar-SA" sz="3600" dirty="0">
                <a:cs typeface="B Lotus" panose="00000400000000000000" pitchFamily="2" charset="-78"/>
              </a:rPr>
              <a:t>نقد و بررسی آثار منتشر شده</a:t>
            </a:r>
            <a:r>
              <a:rPr lang="en-US" sz="3600" dirty="0">
                <a:cs typeface="B Lotus" panose="00000400000000000000" pitchFamily="2" charset="-78"/>
              </a:rPr>
              <a:t>.</a:t>
            </a:r>
          </a:p>
          <a:p>
            <a:pPr algn="just"/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7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7467600" cy="792162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1. معرفی و نقد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4873752"/>
          </a:xfrm>
        </p:spPr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یک تعریف بسیار عام! </a:t>
            </a:r>
          </a:p>
          <a:p>
            <a:r>
              <a:rPr lang="fa-IR" sz="3600" dirty="0">
                <a:cs typeface="B Lotus" panose="00000400000000000000" pitchFamily="2" charset="-78"/>
              </a:rPr>
              <a:t>توصیف ظاهری، ساختاری و محتوایی یک اثر...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معرفی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بررسی انتقادی ظاهری، ساختاری و محتوایی یک اثر.....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نقد</a:t>
            </a:r>
          </a:p>
          <a:p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نقد عبارتست از مطالعه، بحث، ارزشیابی و تفسیر متن (درودی، 1387). </a:t>
            </a:r>
            <a:endParaRPr lang="en-US" sz="3600" dirty="0">
              <a:cs typeface="B Lotus" panose="00000400000000000000" pitchFamily="2" charset="-78"/>
            </a:endParaRPr>
          </a:p>
          <a:p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16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57200"/>
            <a:ext cx="7467600" cy="1143000"/>
          </a:xfrm>
        </p:spPr>
        <p:txBody>
          <a:bodyPr/>
          <a:lstStyle/>
          <a:p>
            <a:r>
              <a:rPr lang="en-US" dirty="0"/>
              <a:t>https://books.google.com/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322860" cy="5791200"/>
          </a:xfrm>
        </p:spPr>
      </p:pic>
    </p:spTree>
    <p:extLst>
      <p:ext uri="{BB962C8B-B14F-4D97-AF65-F5344CB8AC3E}">
        <p14:creationId xmlns:p14="http://schemas.microsoft.com/office/powerpoint/2010/main" val="1096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63000" cy="6248400"/>
          </a:xfrm>
        </p:spPr>
      </p:pic>
    </p:spTree>
    <p:extLst>
      <p:ext uri="{BB962C8B-B14F-4D97-AF65-F5344CB8AC3E}">
        <p14:creationId xmlns:p14="http://schemas.microsoft.com/office/powerpoint/2010/main" val="2737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8686800" cy="6583362"/>
          </a:xfrm>
        </p:spPr>
      </p:pic>
    </p:spTree>
    <p:extLst>
      <p:ext uri="{BB962C8B-B14F-4D97-AF65-F5344CB8AC3E}">
        <p14:creationId xmlns:p14="http://schemas.microsoft.com/office/powerpoint/2010/main" val="447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نمونه معرفی و نقد فارسی 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105400"/>
          </a:xfrm>
        </p:spPr>
      </p:pic>
    </p:spTree>
    <p:extLst>
      <p:ext uri="{BB962C8B-B14F-4D97-AF65-F5344CB8AC3E}">
        <p14:creationId xmlns:p14="http://schemas.microsoft.com/office/powerpoint/2010/main" val="22045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Lotus" panose="00000400000000000000" pitchFamily="2" charset="-78"/>
              </a:rPr>
              <a:t>نمونه نقد مقاله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405884" cy="5334000"/>
          </a:xfrm>
        </p:spPr>
      </p:pic>
    </p:spTree>
    <p:extLst>
      <p:ext uri="{BB962C8B-B14F-4D97-AF65-F5344CB8AC3E}">
        <p14:creationId xmlns:p14="http://schemas.microsoft.com/office/powerpoint/2010/main" val="122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منابع و ماخذ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icbr.faslnameh.org</a:t>
            </a:r>
            <a:endParaRPr lang="fa-IR" dirty="0" smtClean="0"/>
          </a:p>
          <a:p>
            <a:r>
              <a:rPr lang="fa-IR" dirty="0" smtClean="0"/>
              <a:t>درودی، </a:t>
            </a:r>
            <a:r>
              <a:rPr lang="fa-IR" dirty="0" err="1" smtClean="0"/>
              <a:t>فریبرز.عوامل</a:t>
            </a:r>
            <a:r>
              <a:rPr lang="fa-IR" dirty="0" smtClean="0"/>
              <a:t> موثر در نقد و بررسی کتاب. فصلنامه کتاب، پاییز 78. ص. </a:t>
            </a:r>
            <a:r>
              <a:rPr lang="fa-IR" smtClean="0"/>
              <a:t>173-184.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222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Lotus" panose="00000400000000000000" pitchFamily="2" charset="-78"/>
              </a:rPr>
              <a:t>تشکر و قدردانی </a:t>
            </a:r>
          </a:p>
          <a:p>
            <a:pPr algn="ctr"/>
            <a:r>
              <a:rPr lang="fa-IR" sz="4800" dirty="0">
                <a:cs typeface="B Lotus" panose="00000400000000000000" pitchFamily="2" charset="-78"/>
              </a:rPr>
              <a:t>؟</a:t>
            </a:r>
            <a:endParaRPr lang="en-US" sz="4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1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9" y="-34119"/>
            <a:ext cx="7467600" cy="872319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1. معرفی و نقد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Lotus" panose="00000400000000000000" pitchFamily="2" charset="-78"/>
              </a:rPr>
              <a:t>واژه نقد (سنجش) = معادل واژه </a:t>
            </a:r>
            <a:r>
              <a:rPr lang="en-US" sz="3600" dirty="0" smtClean="0">
                <a:cs typeface="B Lotus" panose="00000400000000000000" pitchFamily="2" charset="-78"/>
              </a:rPr>
              <a:t>criticism </a:t>
            </a:r>
            <a:endParaRPr lang="fa-IR" sz="3600" dirty="0" smtClean="0">
              <a:cs typeface="B Lotus" panose="00000400000000000000" pitchFamily="2" charset="-78"/>
            </a:endParaRPr>
          </a:p>
          <a:p>
            <a:r>
              <a:rPr lang="en-US" sz="3600" dirty="0">
                <a:cs typeface="B Lotus" panose="00000400000000000000" pitchFamily="2" charset="-78"/>
              </a:rPr>
              <a:t>criticism </a:t>
            </a:r>
            <a:r>
              <a:rPr lang="fa-IR" sz="3600" dirty="0">
                <a:cs typeface="B Lotus" panose="00000400000000000000" pitchFamily="2" charset="-78"/>
              </a:rPr>
              <a:t>، به معنای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داوری</a:t>
            </a:r>
            <a:r>
              <a:rPr lang="fa-IR" sz="3600" dirty="0">
                <a:cs typeface="B Lotus" panose="00000400000000000000" pitchFamily="2" charset="-78"/>
              </a:rPr>
              <a:t> (قضاوت کردن) یا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شناختن به منظور داوری کردن </a:t>
            </a:r>
            <a:r>
              <a:rPr lang="fa-IR" sz="3600" dirty="0">
                <a:cs typeface="B Lotus" panose="00000400000000000000" pitchFamily="2" charset="-78"/>
              </a:rPr>
              <a:t>(درودی، 1387)</a:t>
            </a:r>
          </a:p>
          <a:p>
            <a:r>
              <a:rPr lang="en-US" sz="3600" dirty="0" smtClean="0">
                <a:cs typeface="B Lotus" panose="00000400000000000000" pitchFamily="2" charset="-78"/>
              </a:rPr>
              <a:t>Review </a:t>
            </a:r>
            <a:endParaRPr lang="fa-IR" sz="3600" dirty="0">
              <a:cs typeface="B Lotus" panose="00000400000000000000" pitchFamily="2" charset="-78"/>
            </a:endParaRPr>
          </a:p>
          <a:p>
            <a:r>
              <a:rPr lang="fa-IR" sz="3600" dirty="0">
                <a:cs typeface="B Lotus" panose="00000400000000000000" pitchFamily="2" charset="-78"/>
              </a:rPr>
              <a:t>نقد یک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رشته علمی </a:t>
            </a:r>
            <a:r>
              <a:rPr lang="fa-IR" sz="3600" dirty="0">
                <a:cs typeface="B Lotus" panose="00000400000000000000" pitchFamily="2" charset="-78"/>
              </a:rPr>
              <a:t>است که شامل تفسیر متنی، پژوهش های تاریخی و اندیشه نظری است</a:t>
            </a:r>
            <a:endParaRPr lang="en-US" sz="3600" dirty="0">
              <a:cs typeface="B Lotus" panose="00000400000000000000" pitchFamily="2" charset="-78"/>
            </a:endParaRPr>
          </a:p>
          <a:p>
            <a:r>
              <a:rPr lang="fa-IR" sz="3600" dirty="0" smtClean="0">
                <a:cs typeface="B Lotus" panose="00000400000000000000" pitchFamily="2" charset="-78"/>
              </a:rPr>
              <a:t> </a:t>
            </a:r>
          </a:p>
          <a:p>
            <a:endParaRPr lang="fa-IR" sz="3600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4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 smtClean="0">
                <a:cs typeface="B Lotus" panose="00000400000000000000" pitchFamily="2" charset="-78"/>
              </a:rPr>
              <a:t>2. فواید </a:t>
            </a:r>
            <a:r>
              <a:rPr lang="fa-IR" sz="3200" dirty="0">
                <a:cs typeface="B Lotus" panose="00000400000000000000" pitchFamily="2" charset="-78"/>
              </a:rPr>
              <a:t>معرفی و نقد</a:t>
            </a:r>
            <a:br>
              <a:rPr lang="fa-IR" sz="3200" dirty="0">
                <a:cs typeface="B Lotus" panose="00000400000000000000" pitchFamily="2" charset="-78"/>
              </a:rPr>
            </a:br>
            <a:r>
              <a:rPr lang="en-US" sz="3200" dirty="0">
                <a:cs typeface="B Lotus" panose="00000400000000000000" pitchFamily="2" charset="-78"/>
              </a:rPr>
              <a:t/>
            </a:r>
            <a:br>
              <a:rPr lang="en-US" sz="3200" dirty="0"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305800" cy="548335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نقد </a:t>
            </a:r>
            <a:r>
              <a:rPr lang="fa-IR" sz="3600" dirty="0">
                <a:cs typeface="B Lotus" panose="00000400000000000000" pitchFamily="2" charset="-78"/>
              </a:rPr>
              <a:t>نوعی پژوهش است چون با مطالعه و موشکافی همراه است </a:t>
            </a:r>
            <a:r>
              <a:rPr lang="fa-IR" sz="3600" dirty="0" smtClean="0">
                <a:cs typeface="B Lotus" panose="00000400000000000000" pitchFamily="2" charset="-78"/>
              </a:rPr>
              <a:t>و معمولا </a:t>
            </a:r>
            <a:r>
              <a:rPr lang="fa-IR" sz="3600" dirty="0">
                <a:solidFill>
                  <a:srgbClr val="FF0000"/>
                </a:solidFill>
                <a:cs typeface="B Lotus" panose="00000400000000000000" pitchFamily="2" charset="-78"/>
              </a:rPr>
              <a:t>روشمند</a:t>
            </a:r>
            <a:r>
              <a:rPr lang="fa-IR" sz="3600" dirty="0">
                <a:cs typeface="B Lotus" panose="00000400000000000000" pitchFamily="2" charset="-78"/>
              </a:rPr>
              <a:t> است، نیاز به بررسی پیشینه ها دارد، بحث و نتیجه گیری دارد</a:t>
            </a:r>
            <a:r>
              <a:rPr lang="fa-IR" sz="3600" dirty="0" smtClean="0">
                <a:cs typeface="B Lotus" panose="00000400000000000000" pitchFamily="2" charset="-78"/>
              </a:rPr>
              <a:t>.</a:t>
            </a:r>
          </a:p>
          <a:p>
            <a:pPr lvl="0" algn="just"/>
            <a:r>
              <a:rPr lang="fa-IR" sz="3500" dirty="0" smtClean="0">
                <a:cs typeface="B Lotus" panose="00000400000000000000" pitchFamily="2" charset="-78"/>
              </a:rPr>
              <a:t> خواندن و مطالعه</a:t>
            </a:r>
            <a:endParaRPr lang="en-US" sz="3500" dirty="0" smtClean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اثر </a:t>
            </a:r>
            <a:r>
              <a:rPr lang="fa-IR" sz="3600" dirty="0">
                <a:cs typeface="B Lotus" panose="00000400000000000000" pitchFamily="2" charset="-78"/>
              </a:rPr>
              <a:t>به جامعه (نفس </a:t>
            </a:r>
            <a:r>
              <a:rPr lang="fa-IR" sz="3600" dirty="0" smtClean="0">
                <a:cs typeface="B Lotus" panose="00000400000000000000" pitchFamily="2" charset="-78"/>
              </a:rPr>
              <a:t>معرفی)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معرفیمعرفی  انتقادی اثر به جامعه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اطلاع رسانی انتشار </a:t>
            </a:r>
            <a:r>
              <a:rPr lang="fa-IR" sz="3600" dirty="0" smtClean="0">
                <a:cs typeface="B Lotus" panose="00000400000000000000" pitchFamily="2" charset="-78"/>
              </a:rPr>
              <a:t>اثر (جنبه تبلیغاتی)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راهنمای تمام نمای متن است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>
                <a:cs typeface="B Lotus" panose="00000400000000000000" pitchFamily="2" charset="-78"/>
              </a:rPr>
              <a:t>ارتباط بین ناشر و نویسنده و مخاطب </a:t>
            </a:r>
            <a:endParaRPr lang="en-US" sz="3600" dirty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بهبود ساختار </a:t>
            </a:r>
            <a:r>
              <a:rPr lang="fa-IR" sz="3600" dirty="0">
                <a:cs typeface="B Lotus" panose="00000400000000000000" pitchFamily="2" charset="-78"/>
              </a:rPr>
              <a:t>آثار 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بهبود کیفیت آثار</a:t>
            </a:r>
          </a:p>
          <a:p>
            <a:pPr lvl="0" algn="just"/>
            <a:r>
              <a:rPr lang="fa-IR" sz="3600" dirty="0" smtClean="0">
                <a:cs typeface="B Lotus" panose="00000400000000000000" pitchFamily="2" charset="-78"/>
              </a:rPr>
              <a:t>نگاه انتقادی و خلاق را پرورش می دهد! تمرین کنیم.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58762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3. معرفی </a:t>
            </a:r>
            <a:r>
              <a:rPr lang="fa-IR" sz="2800" dirty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پیش نیازهای نقد</a:t>
            </a:r>
            <a:endParaRPr lang="fa-IR" sz="2800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990600"/>
            <a:ext cx="8543499" cy="54071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a-IR" sz="2800" b="1" dirty="0">
                <a:solidFill>
                  <a:srgbClr val="FF0000"/>
                </a:solidFill>
                <a:cs typeface="B Lotus" panose="00000400000000000000" pitchFamily="2" charset="-78"/>
              </a:rPr>
              <a:t>انواع </a:t>
            </a:r>
            <a:r>
              <a:rPr lang="fa-IR" sz="28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معرفی و نقد= انواع منابع </a:t>
            </a:r>
            <a:r>
              <a:rPr lang="fa-IR" sz="2800" b="1" dirty="0">
                <a:solidFill>
                  <a:srgbClr val="FF0000"/>
                </a:solidFill>
                <a:cs typeface="B Lotus" panose="00000400000000000000" pitchFamily="2" charset="-78"/>
              </a:rPr>
              <a:t>اطلاعاتی </a:t>
            </a:r>
            <a:endParaRPr lang="en-US" sz="2800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کتاب </a:t>
            </a:r>
            <a:r>
              <a:rPr lang="fa-IR" sz="2800" b="1" dirty="0" smtClean="0">
                <a:cs typeface="B Lotus" panose="00000400000000000000" pitchFamily="2" charset="-78"/>
              </a:rPr>
              <a:t>ها</a:t>
            </a:r>
            <a:endParaRPr lang="en-US" sz="2800" b="1" dirty="0" smtClean="0">
              <a:cs typeface="B Lotus" panose="00000400000000000000" pitchFamily="2" charset="-78"/>
            </a:endParaRPr>
          </a:p>
          <a:p>
            <a:pPr lvl="0"/>
            <a:r>
              <a:rPr lang="en-US" sz="2800" b="1" dirty="0" err="1">
                <a:cs typeface="B Lotus" panose="00000400000000000000" pitchFamily="2" charset="-78"/>
              </a:rPr>
              <a:t>Ebooks</a:t>
            </a:r>
            <a:r>
              <a:rPr lang="en-US" sz="2800" b="1" dirty="0">
                <a:cs typeface="B Lotus" panose="00000400000000000000" pitchFamily="2" charset="-78"/>
              </a:rPr>
              <a:t>   </a:t>
            </a:r>
            <a:r>
              <a:rPr lang="fa-IR" sz="2800" b="1" dirty="0">
                <a:cs typeface="B Lotus" panose="00000400000000000000" pitchFamily="2" charset="-78"/>
              </a:rPr>
              <a:t>(آمازون، ای براری و ...) 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مقالات </a:t>
            </a:r>
            <a:r>
              <a:rPr lang="en-US" sz="2800" b="1" dirty="0">
                <a:cs typeface="B Lotus" panose="00000400000000000000" pitchFamily="2" charset="-78"/>
              </a:rPr>
              <a:t>(Articles)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پایان نامه های تحصیلی</a:t>
            </a:r>
            <a:r>
              <a:rPr lang="en-US" sz="2800" b="1" dirty="0">
                <a:cs typeface="B Lotus" panose="00000400000000000000" pitchFamily="2" charset="-78"/>
              </a:rPr>
              <a:t> (Dissertation ,Thesis)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گزارش طرح های پژوهشی</a:t>
            </a:r>
            <a:r>
              <a:rPr lang="en-US" sz="2800" b="1" dirty="0">
                <a:cs typeface="B Lotus" panose="00000400000000000000" pitchFamily="2" charset="-78"/>
              </a:rPr>
              <a:t> (Research plans)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مقالات همایش ها و سمینارهای علمی</a:t>
            </a:r>
            <a:r>
              <a:rPr lang="en-US" sz="2800" b="1" dirty="0">
                <a:cs typeface="B Lotus" panose="00000400000000000000" pitchFamily="2" charset="-78"/>
              </a:rPr>
              <a:t> (Conference proceeding)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استاندارها</a:t>
            </a:r>
            <a:r>
              <a:rPr lang="en-US" sz="2800" b="1" dirty="0">
                <a:cs typeface="B Lotus" panose="00000400000000000000" pitchFamily="2" charset="-78"/>
              </a:rPr>
              <a:t>(Standards)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r>
              <a:rPr lang="fa-IR" sz="2800" b="1" dirty="0">
                <a:cs typeface="B Lotus" panose="00000400000000000000" pitchFamily="2" charset="-78"/>
              </a:rPr>
              <a:t>پروانه های ثبت اختراع</a:t>
            </a:r>
            <a:r>
              <a:rPr lang="en-US" sz="2800" b="1" dirty="0">
                <a:cs typeface="B Lotus" panose="00000400000000000000" pitchFamily="2" charset="-78"/>
              </a:rPr>
              <a:t>(Patent)</a:t>
            </a:r>
          </a:p>
          <a:p>
            <a:pPr lvl="0"/>
            <a:r>
              <a:rPr lang="en-US" sz="2800" b="1" dirty="0">
                <a:cs typeface="B Lotus" panose="00000400000000000000" pitchFamily="2" charset="-78"/>
              </a:rPr>
              <a:t>…..</a:t>
            </a:r>
            <a:endParaRPr lang="en-US" sz="2800" dirty="0">
              <a:cs typeface="B Lotus" panose="00000400000000000000" pitchFamily="2" charset="-78"/>
            </a:endParaRPr>
          </a:p>
          <a:p>
            <a:pPr lvl="0"/>
            <a:endParaRPr lang="en-US" sz="2800" b="1" dirty="0" smtClean="0">
              <a:cs typeface="B Lotus" panose="00000400000000000000" pitchFamily="2" charset="-78"/>
            </a:endParaRPr>
          </a:p>
          <a:p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4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2197</TotalTime>
  <Words>2423</Words>
  <Application>Microsoft Office PowerPoint</Application>
  <PresentationFormat>On-screen Show (4:3)</PresentationFormat>
  <Paragraphs>372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B Lotus</vt:lpstr>
      <vt:lpstr>B Mitra</vt:lpstr>
      <vt:lpstr>B Zar</vt:lpstr>
      <vt:lpstr>Calibri</vt:lpstr>
      <vt:lpstr>Century Schoolbook</vt:lpstr>
      <vt:lpstr>Nazanin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اهداف دوره  </vt:lpstr>
      <vt:lpstr>مباحث قابل طرح در دوره آموزشی...</vt:lpstr>
      <vt:lpstr>چند نکته!</vt:lpstr>
      <vt:lpstr>1. معرفی و نقد</vt:lpstr>
      <vt:lpstr>1. معرفی و نقد</vt:lpstr>
      <vt:lpstr>2. فواید معرفی و نقد  </vt:lpstr>
      <vt:lpstr>3. معرفی پیش نیازهای نقد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3. معرفی پیش نیازهای نقد.... انواع منابع اطلاعاتی...ادامه</vt:lpstr>
      <vt:lpstr>  3. معرفی پیش نیازهای نقد.... انواع منابع اطلاعاتی...ادامه  چند نکته کاربردی! </vt:lpstr>
      <vt:lpstr>    3. معرفی پیش نیازهای نقد.... انواع منابع اطلاعاتی...ادامه  چه کاری باید انجام دهیم!</vt:lpstr>
      <vt:lpstr>PowerPoint Presentation</vt:lpstr>
      <vt:lpstr>3. معرفی پیش نیازهای نقد.... انواع منابع اطلاعاتی...ادامه  چه کاری باید انجام دهیم!...پیش  نیازهای پژوهش، روحیه پرسشگری... </vt:lpstr>
      <vt:lpstr>  3. معرفی پیش نیازهای نقد.... انواع منابع اطلاعاتی...ادامه  چه کاری باید انجام دهیم!.....پیش نیازهای پژوهش، تفکر منطقی... </vt:lpstr>
      <vt:lpstr>3. معرفی پیش نیازهای نقد.... انواع منابع اطلاعاتی...ادامه  چه کاری باید انجام دهیم!.....پیش نیازهای پژوهش... توانایی توصیف، تحلیل و تفسیر </vt:lpstr>
      <vt:lpstr>پیش نیازهای پژوهش توانایی توصیف، تحلیل و تفسیر </vt:lpstr>
      <vt:lpstr>3. معرفی پیش نیازهای نقد.... انواع منابع اطلاعاتی...ادامه  چه کاری باید انجام دهیم!.....   مهارت های سواد اطلاعاتی خود را توسعه دهیم! </vt:lpstr>
      <vt:lpstr>3. معرفی پیش نیازهای نقد.... انواع منابع اطلاعاتی...ادامه  چه کاری باید انجام دهیم!...!... مهارت های سواد اطلاعاتی خود را توسعه دهیم!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معرفی و نقد کتاب: از کجا شروع کنیم! </vt:lpstr>
      <vt:lpstr>4. معرفی و نقد کتاب: از کجا شروع کنیم! </vt:lpstr>
      <vt:lpstr>4. معرفی و نقد کتاب: از کجا شروع کنیم!  بررسی ظاهری... ادامه </vt:lpstr>
      <vt:lpstr>4. معرفی و نقد کتاب: از کجا شروع کنیم!  بررسی ظاهری... ادامه </vt:lpstr>
      <vt:lpstr>4. معرفی و نقد کتاب: از کجا شروع کنیم!  بررسی ظاهری... ادامه </vt:lpstr>
      <vt:lpstr>4. معرفی و نقد کتاب: از کجا شروع کنیم!</vt:lpstr>
      <vt:lpstr>PowerPoint Presentation</vt:lpstr>
      <vt:lpstr>PowerPoint Presentation</vt:lpstr>
      <vt:lpstr>چگونه؟</vt:lpstr>
      <vt:lpstr>در کتاب های ترجمه 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4. معرفی و نقد کتاب: از کجا شروع کنیم!  برخی نکات مهم و قابل توجه!!</vt:lpstr>
      <vt:lpstr>5. نمونه نشریات حوزه نقد  http://faslnameh.org</vt:lpstr>
      <vt:lpstr>5. نمونه نشریات حوزه نقد   فصلنامه نقد کتاب اطلاع رسانی و ارتباطات    icbr.faslnameh.org</vt:lpstr>
      <vt:lpstr>5. نمونه نشریات حوزه معرفی و نقد   فصلنامه نقد کتاب اطلاع رسانی و ارتباطات    icbr.faslnameh.org</vt:lpstr>
      <vt:lpstr>5. نمونه نشریات حوزه معرفی و نقد  فصلنامه نقد کتاب تاریخ  htybr.faslnameh.org </vt:lpstr>
      <vt:lpstr>5. نمونه نشریات حوزه معرفی و نقد   فصلنامه نقد کتاب ادبیات litbr.faslnameh.org</vt:lpstr>
      <vt:lpstr>نقد کتاب ایران و اسلام irisbr.faslnameh.org</vt:lpstr>
      <vt:lpstr>فصلنامه تخصصی نقد کتاب فلسفه، کلام و عرفان  ptmbr.faslnameh.org</vt:lpstr>
      <vt:lpstr>6. سایت ها و جشنواره های نقد کتاب http://naghdeketab.ir</vt:lpstr>
      <vt:lpstr>6. سایت ها و جشنواره های نقد کتاب http://naghdeketab.ir</vt:lpstr>
      <vt:lpstr>6. سایت ها و جشنواره های نقد کتاب http://naghdeketab.ir</vt:lpstr>
      <vt:lpstr>6.  سایت ها و جشنواره های نقد کتاب http://naghdeketab.ir</vt:lpstr>
      <vt:lpstr>سایت «معرفی و نقد کتاب تهران» http://trbooks.ir</vt:lpstr>
      <vt:lpstr>PowerPoint Presentation</vt:lpstr>
      <vt:lpstr>معرفی و نقد کتاب تهران http://trbooks.ir</vt:lpstr>
      <vt:lpstr>https://books.google.com/</vt:lpstr>
      <vt:lpstr>PowerPoint Presentation</vt:lpstr>
      <vt:lpstr>PowerPoint Presentation</vt:lpstr>
      <vt:lpstr>نمونه معرفی و نقد فارسی </vt:lpstr>
      <vt:lpstr>نمونه نقد مقاله</vt:lpstr>
      <vt:lpstr>منابع و ماخذ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abolfazl</dc:creator>
  <cp:lastModifiedBy>Administrator</cp:lastModifiedBy>
  <cp:revision>467</cp:revision>
  <dcterms:created xsi:type="dcterms:W3CDTF">2013-08-09T09:01:53Z</dcterms:created>
  <dcterms:modified xsi:type="dcterms:W3CDTF">2019-02-25T13:14:31Z</dcterms:modified>
</cp:coreProperties>
</file>